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78"/>
  </p:notesMasterIdLst>
  <p:sldIdLst>
    <p:sldId id="256" r:id="rId3"/>
    <p:sldId id="257" r:id="rId4"/>
    <p:sldId id="268" r:id="rId5"/>
    <p:sldId id="259" r:id="rId6"/>
    <p:sldId id="269" r:id="rId7"/>
    <p:sldId id="270" r:id="rId8"/>
    <p:sldId id="271" r:id="rId9"/>
    <p:sldId id="272" r:id="rId10"/>
    <p:sldId id="273" r:id="rId11"/>
    <p:sldId id="274" r:id="rId12"/>
    <p:sldId id="275" r:id="rId13"/>
    <p:sldId id="276" r:id="rId14"/>
    <p:sldId id="277" r:id="rId15"/>
    <p:sldId id="263" r:id="rId16"/>
    <p:sldId id="278" r:id="rId17"/>
    <p:sldId id="279" r:id="rId18"/>
    <p:sldId id="280" r:id="rId19"/>
    <p:sldId id="281" r:id="rId20"/>
    <p:sldId id="282" r:id="rId21"/>
    <p:sldId id="283" r:id="rId22"/>
    <p:sldId id="284" r:id="rId23"/>
    <p:sldId id="285" r:id="rId24"/>
    <p:sldId id="286" r:id="rId25"/>
    <p:sldId id="287" r:id="rId26"/>
    <p:sldId id="288" r:id="rId27"/>
    <p:sldId id="290" r:id="rId28"/>
    <p:sldId id="291" r:id="rId29"/>
    <p:sldId id="359" r:id="rId30"/>
    <p:sldId id="360" r:id="rId31"/>
    <p:sldId id="298" r:id="rId32"/>
    <p:sldId id="299" r:id="rId33"/>
    <p:sldId id="300" r:id="rId34"/>
    <p:sldId id="301" r:id="rId35"/>
    <p:sldId id="302" r:id="rId36"/>
    <p:sldId id="303" r:id="rId37"/>
    <p:sldId id="305" r:id="rId38"/>
    <p:sldId id="306" r:id="rId39"/>
    <p:sldId id="308" r:id="rId40"/>
    <p:sldId id="312" r:id="rId41"/>
    <p:sldId id="315" r:id="rId42"/>
    <p:sldId id="318" r:id="rId43"/>
    <p:sldId id="319" r:id="rId44"/>
    <p:sldId id="320" r:id="rId45"/>
    <p:sldId id="321" r:id="rId46"/>
    <p:sldId id="322" r:id="rId47"/>
    <p:sldId id="324" r:id="rId48"/>
    <p:sldId id="325" r:id="rId49"/>
    <p:sldId id="326" r:id="rId50"/>
    <p:sldId id="327" r:id="rId51"/>
    <p:sldId id="328" r:id="rId52"/>
    <p:sldId id="329" r:id="rId53"/>
    <p:sldId id="331" r:id="rId54"/>
    <p:sldId id="332" r:id="rId55"/>
    <p:sldId id="333" r:id="rId56"/>
    <p:sldId id="335" r:id="rId57"/>
    <p:sldId id="336" r:id="rId58"/>
    <p:sldId id="361" r:id="rId59"/>
    <p:sldId id="362" r:id="rId60"/>
    <p:sldId id="340" r:id="rId61"/>
    <p:sldId id="341" r:id="rId62"/>
    <p:sldId id="342" r:id="rId63"/>
    <p:sldId id="343" r:id="rId64"/>
    <p:sldId id="344" r:id="rId65"/>
    <p:sldId id="363" r:id="rId66"/>
    <p:sldId id="346" r:id="rId67"/>
    <p:sldId id="364" r:id="rId68"/>
    <p:sldId id="365" r:id="rId69"/>
    <p:sldId id="366" r:id="rId70"/>
    <p:sldId id="367" r:id="rId71"/>
    <p:sldId id="353" r:id="rId72"/>
    <p:sldId id="368" r:id="rId73"/>
    <p:sldId id="369" r:id="rId74"/>
    <p:sldId id="370" r:id="rId75"/>
    <p:sldId id="358" r:id="rId76"/>
    <p:sldId id="28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92" userDrawn="1">
          <p15:clr>
            <a:srgbClr val="A4A3A4"/>
          </p15:clr>
        </p15:guide>
        <p15:guide id="4"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43C"/>
    <a:srgbClr val="1611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85" autoAdjust="0"/>
  </p:normalViewPr>
  <p:slideViewPr>
    <p:cSldViewPr showGuides="1">
      <p:cViewPr varScale="1">
        <p:scale>
          <a:sx n="71" d="100"/>
          <a:sy n="71" d="100"/>
        </p:scale>
        <p:origin x="1109" y="53"/>
      </p:cViewPr>
      <p:guideLst>
        <p:guide orient="horz" pos="2160"/>
        <p:guide pos="3840"/>
        <p:guide pos="192"/>
        <p:guide pos="74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84A6EE-4694-44F9-9C4F-4ABAE2FD57BC}" type="datetimeFigureOut">
              <a:rPr lang="en-US" smtClean="0"/>
              <a:pPr/>
              <a:t>7/1/2023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F48D17-43A5-43B4-B186-7E338D7A98B4}" type="slidenum">
              <a:rPr lang="en-US" smtClean="0"/>
              <a:pPr/>
              <a:t>‹#›</a:t>
            </a:fld>
            <a:endParaRPr lang="en-US"/>
          </a:p>
        </p:txBody>
      </p:sp>
    </p:spTree>
    <p:extLst>
      <p:ext uri="{BB962C8B-B14F-4D97-AF65-F5344CB8AC3E}">
        <p14:creationId xmlns:p14="http://schemas.microsoft.com/office/powerpoint/2010/main" val="153314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CBSE is an approach to software development that relies on reuse</a:t>
            </a:r>
          </a:p>
          <a:p>
            <a:r>
              <a:rPr lang="en-US" sz="1200" dirty="0"/>
              <a:t>CBSE emerged from the failure of object-oriented development to support reuse effectively</a:t>
            </a:r>
          </a:p>
          <a:p>
            <a:r>
              <a:rPr lang="en-US" sz="1200" dirty="0"/>
              <a:t>Objects (classes) are too specific and too detailed to support design for reuse work</a:t>
            </a:r>
          </a:p>
          <a:p>
            <a:r>
              <a:rPr lang="en-US" sz="1200" dirty="0"/>
              <a:t>Components are more abstract than classes and can be considered to be stand-alone service providers</a:t>
            </a:r>
          </a:p>
          <a:p>
            <a:endParaRPr lang="en-US"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3</a:t>
            </a:fld>
            <a:endParaRPr lang="en-US"/>
          </a:p>
        </p:txBody>
      </p:sp>
    </p:spTree>
    <p:extLst>
      <p:ext uri="{BB962C8B-B14F-4D97-AF65-F5344CB8AC3E}">
        <p14:creationId xmlns:p14="http://schemas.microsoft.com/office/powerpoint/2010/main" val="658988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b="1" i="1" dirty="0">
                <a:solidFill>
                  <a:srgbClr val="FF3300"/>
                </a:solidFill>
              </a:rPr>
              <a:t>Improve Quality</a:t>
            </a:r>
            <a:r>
              <a:rPr lang="en-US" dirty="0"/>
              <a:t> </a:t>
            </a:r>
          </a:p>
          <a:p>
            <a:pPr lvl="1" eaLnBrk="1" hangingPunct="1">
              <a:lnSpc>
                <a:spcPct val="90000"/>
              </a:lnSpc>
            </a:pPr>
            <a:r>
              <a:rPr lang="en-US" dirty="0"/>
              <a:t>provides a high-performance &amp; more reliable end product as components have been used many times, each time getting more refined and reliable as they are reused and re-tested.</a:t>
            </a:r>
          </a:p>
          <a:p>
            <a:pPr eaLnBrk="1" hangingPunct="1">
              <a:lnSpc>
                <a:spcPct val="90000"/>
              </a:lnSpc>
            </a:pPr>
            <a:r>
              <a:rPr lang="en-US" b="1" i="1" dirty="0">
                <a:solidFill>
                  <a:srgbClr val="FF3300"/>
                </a:solidFill>
              </a:rPr>
              <a:t>Increase Productivity</a:t>
            </a:r>
            <a:r>
              <a:rPr lang="en-US" dirty="0"/>
              <a:t> </a:t>
            </a:r>
          </a:p>
          <a:p>
            <a:pPr lvl="1" eaLnBrk="1" hangingPunct="1">
              <a:lnSpc>
                <a:spcPct val="90000"/>
              </a:lnSpc>
            </a:pPr>
            <a:r>
              <a:rPr lang="en-US" dirty="0"/>
              <a:t>reduces the time required for code development, documentation, system modeling, and planning </a:t>
            </a:r>
          </a:p>
          <a:p>
            <a:pPr eaLnBrk="1" hangingPunct="1">
              <a:lnSpc>
                <a:spcPct val="90000"/>
              </a:lnSpc>
            </a:pPr>
            <a:r>
              <a:rPr lang="en-US" b="1" i="1" dirty="0">
                <a:solidFill>
                  <a:srgbClr val="FF3300"/>
                </a:solidFill>
              </a:rPr>
              <a:t>Save Cost</a:t>
            </a:r>
          </a:p>
          <a:p>
            <a:pPr lvl="1" eaLnBrk="1" hangingPunct="1">
              <a:lnSpc>
                <a:spcPct val="90000"/>
              </a:lnSpc>
            </a:pPr>
            <a:r>
              <a:rPr lang="en-US" dirty="0"/>
              <a:t>reduces development cost from scratch &amp; testing overhead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20</a:t>
            </a:fld>
            <a:endParaRPr lang="en-US"/>
          </a:p>
        </p:txBody>
      </p:sp>
    </p:spTree>
    <p:extLst>
      <p:ext uri="{BB962C8B-B14F-4D97-AF65-F5344CB8AC3E}">
        <p14:creationId xmlns:p14="http://schemas.microsoft.com/office/powerpoint/2010/main" val="40919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b="1" i="1" dirty="0">
                <a:solidFill>
                  <a:srgbClr val="FF3300"/>
                </a:solidFill>
              </a:rPr>
              <a:t>Little training</a:t>
            </a:r>
            <a:r>
              <a:rPr lang="en-US" dirty="0"/>
              <a:t> is available to help s/w engineers &amp; </a:t>
            </a:r>
            <a:r>
              <a:rPr lang="en-US" dirty="0" err="1"/>
              <a:t>mgrs</a:t>
            </a:r>
            <a:r>
              <a:rPr lang="en-US" dirty="0"/>
              <a:t> to understand &amp; apply </a:t>
            </a:r>
            <a:r>
              <a:rPr lang="en-US" dirty="0" err="1"/>
              <a:t>resue</a:t>
            </a:r>
            <a:endParaRPr lang="en-US" dirty="0"/>
          </a:p>
          <a:p>
            <a:pPr eaLnBrk="1" hangingPunct="1">
              <a:lnSpc>
                <a:spcPct val="90000"/>
              </a:lnSpc>
            </a:pPr>
            <a:r>
              <a:rPr lang="en-US" dirty="0"/>
              <a:t>Many s/w practitioners continue to believe that reuse is “</a:t>
            </a:r>
            <a:r>
              <a:rPr lang="en-US" b="1" i="1" dirty="0">
                <a:solidFill>
                  <a:srgbClr val="FF3300"/>
                </a:solidFill>
              </a:rPr>
              <a:t>more trouble than it’s worth</a:t>
            </a:r>
            <a:r>
              <a:rPr lang="en-US" dirty="0"/>
              <a:t>”.</a:t>
            </a:r>
          </a:p>
          <a:p>
            <a:pPr eaLnBrk="1" hangingPunct="1">
              <a:lnSpc>
                <a:spcPct val="90000"/>
              </a:lnSpc>
            </a:pPr>
            <a:r>
              <a:rPr lang="en-US" b="1" i="1" dirty="0">
                <a:solidFill>
                  <a:srgbClr val="FF3300"/>
                </a:solidFill>
              </a:rPr>
              <a:t>Few</a:t>
            </a:r>
            <a:r>
              <a:rPr lang="en-US" dirty="0"/>
              <a:t> s/w companies to </a:t>
            </a:r>
            <a:r>
              <a:rPr lang="en-US" b="1" i="1" dirty="0">
                <a:solidFill>
                  <a:srgbClr val="FF3300"/>
                </a:solidFill>
              </a:rPr>
              <a:t>provide incentive</a:t>
            </a:r>
            <a:r>
              <a:rPr lang="en-US" dirty="0"/>
              <a:t> to  reusable components program  </a:t>
            </a:r>
          </a:p>
          <a:p>
            <a:pPr eaLnBrk="1" hangingPunct="1">
              <a:lnSpc>
                <a:spcPct val="90000"/>
              </a:lnSpc>
            </a:pPr>
            <a:r>
              <a:rPr lang="en-US" dirty="0"/>
              <a:t>Many companies continue to </a:t>
            </a:r>
            <a:r>
              <a:rPr lang="en-US" b="1" i="1" dirty="0">
                <a:solidFill>
                  <a:srgbClr val="FF3300"/>
                </a:solidFill>
              </a:rPr>
              <a:t>encourage</a:t>
            </a:r>
            <a:r>
              <a:rPr lang="en-US" dirty="0"/>
              <a:t> of </a:t>
            </a:r>
            <a:r>
              <a:rPr lang="en-US" b="1" i="1" dirty="0">
                <a:solidFill>
                  <a:srgbClr val="FF3300"/>
                </a:solidFill>
              </a:rPr>
              <a:t>s/w development methodologies which do not facilitate reuse.</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21</a:t>
            </a:fld>
            <a:endParaRPr lang="en-US"/>
          </a:p>
        </p:txBody>
      </p:sp>
    </p:spTree>
    <p:extLst>
      <p:ext uri="{BB962C8B-B14F-4D97-AF65-F5344CB8AC3E}">
        <p14:creationId xmlns:p14="http://schemas.microsoft.com/office/powerpoint/2010/main" val="189219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b="1" i="1" dirty="0">
                <a:solidFill>
                  <a:srgbClr val="FF3300"/>
                </a:solidFill>
              </a:rPr>
              <a:t>Little training</a:t>
            </a:r>
            <a:r>
              <a:rPr lang="en-US" dirty="0"/>
              <a:t> is available to help s/w engineers &amp; </a:t>
            </a:r>
            <a:r>
              <a:rPr lang="en-US" dirty="0" err="1"/>
              <a:t>mgrs</a:t>
            </a:r>
            <a:r>
              <a:rPr lang="en-US" dirty="0"/>
              <a:t> to understand &amp; apply </a:t>
            </a:r>
            <a:r>
              <a:rPr lang="en-US" dirty="0" err="1"/>
              <a:t>resue</a:t>
            </a:r>
            <a:endParaRPr lang="en-US" dirty="0"/>
          </a:p>
          <a:p>
            <a:pPr eaLnBrk="1" hangingPunct="1">
              <a:lnSpc>
                <a:spcPct val="90000"/>
              </a:lnSpc>
            </a:pPr>
            <a:r>
              <a:rPr lang="en-US" dirty="0"/>
              <a:t>Many s/w practitioners continue to believe that reuse is “</a:t>
            </a:r>
            <a:r>
              <a:rPr lang="en-US" b="1" i="1" dirty="0">
                <a:solidFill>
                  <a:srgbClr val="FF3300"/>
                </a:solidFill>
              </a:rPr>
              <a:t>more trouble than it’s worth</a:t>
            </a:r>
            <a:r>
              <a:rPr lang="en-US" dirty="0"/>
              <a:t>”.</a:t>
            </a:r>
          </a:p>
          <a:p>
            <a:pPr eaLnBrk="1" hangingPunct="1">
              <a:lnSpc>
                <a:spcPct val="90000"/>
              </a:lnSpc>
            </a:pPr>
            <a:r>
              <a:rPr lang="en-US" b="1" i="1" dirty="0">
                <a:solidFill>
                  <a:srgbClr val="FF3300"/>
                </a:solidFill>
              </a:rPr>
              <a:t>Few</a:t>
            </a:r>
            <a:r>
              <a:rPr lang="en-US" dirty="0"/>
              <a:t> s/w companies to </a:t>
            </a:r>
            <a:r>
              <a:rPr lang="en-US" b="1" i="1" dirty="0">
                <a:solidFill>
                  <a:srgbClr val="FF3300"/>
                </a:solidFill>
              </a:rPr>
              <a:t>provide incentive</a:t>
            </a:r>
            <a:r>
              <a:rPr lang="en-US" dirty="0"/>
              <a:t> to  reusable components program  </a:t>
            </a:r>
          </a:p>
          <a:p>
            <a:pPr eaLnBrk="1" hangingPunct="1">
              <a:lnSpc>
                <a:spcPct val="90000"/>
              </a:lnSpc>
            </a:pPr>
            <a:r>
              <a:rPr lang="en-US" dirty="0"/>
              <a:t>Many companies continue to </a:t>
            </a:r>
            <a:r>
              <a:rPr lang="en-US" b="1" i="1" dirty="0">
                <a:solidFill>
                  <a:srgbClr val="FF3300"/>
                </a:solidFill>
              </a:rPr>
              <a:t>encourage</a:t>
            </a:r>
            <a:r>
              <a:rPr lang="en-US" dirty="0"/>
              <a:t> of </a:t>
            </a:r>
            <a:r>
              <a:rPr lang="en-US" b="1" i="1" dirty="0">
                <a:solidFill>
                  <a:srgbClr val="FF3300"/>
                </a:solidFill>
              </a:rPr>
              <a:t>s/w development methodologies which do not facilitate reuse.</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22</a:t>
            </a:fld>
            <a:endParaRPr lang="en-US"/>
          </a:p>
        </p:txBody>
      </p:sp>
    </p:spTree>
    <p:extLst>
      <p:ext uri="{BB962C8B-B14F-4D97-AF65-F5344CB8AC3E}">
        <p14:creationId xmlns:p14="http://schemas.microsoft.com/office/powerpoint/2010/main" val="2896000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b="1" i="1" dirty="0">
                <a:solidFill>
                  <a:srgbClr val="FF3300"/>
                </a:solidFill>
              </a:rPr>
              <a:t>Little training</a:t>
            </a:r>
            <a:r>
              <a:rPr lang="en-US" dirty="0"/>
              <a:t> is available to help s/w engineers &amp; </a:t>
            </a:r>
            <a:r>
              <a:rPr lang="en-US" dirty="0" err="1"/>
              <a:t>mgrs</a:t>
            </a:r>
            <a:r>
              <a:rPr lang="en-US" dirty="0"/>
              <a:t> to understand &amp; apply </a:t>
            </a:r>
            <a:r>
              <a:rPr lang="en-US" dirty="0" err="1"/>
              <a:t>resue</a:t>
            </a:r>
            <a:endParaRPr lang="en-US" dirty="0"/>
          </a:p>
          <a:p>
            <a:pPr eaLnBrk="1" hangingPunct="1">
              <a:lnSpc>
                <a:spcPct val="90000"/>
              </a:lnSpc>
            </a:pPr>
            <a:r>
              <a:rPr lang="en-US" dirty="0"/>
              <a:t>Many s/w practitioners continue to believe that reuse is “</a:t>
            </a:r>
            <a:r>
              <a:rPr lang="en-US" b="1" i="1" dirty="0">
                <a:solidFill>
                  <a:srgbClr val="FF3300"/>
                </a:solidFill>
              </a:rPr>
              <a:t>more trouble than it’s worth</a:t>
            </a:r>
            <a:r>
              <a:rPr lang="en-US" dirty="0"/>
              <a:t>”.</a:t>
            </a:r>
          </a:p>
          <a:p>
            <a:pPr eaLnBrk="1" hangingPunct="1">
              <a:lnSpc>
                <a:spcPct val="90000"/>
              </a:lnSpc>
            </a:pPr>
            <a:r>
              <a:rPr lang="en-US" b="1" i="1" dirty="0">
                <a:solidFill>
                  <a:srgbClr val="FF3300"/>
                </a:solidFill>
              </a:rPr>
              <a:t>Few</a:t>
            </a:r>
            <a:r>
              <a:rPr lang="en-US" dirty="0"/>
              <a:t> s/w companies to </a:t>
            </a:r>
            <a:r>
              <a:rPr lang="en-US" b="1" i="1" dirty="0">
                <a:solidFill>
                  <a:srgbClr val="FF3300"/>
                </a:solidFill>
              </a:rPr>
              <a:t>provide incentive</a:t>
            </a:r>
            <a:r>
              <a:rPr lang="en-US" dirty="0"/>
              <a:t> to  reusable components program  </a:t>
            </a:r>
          </a:p>
          <a:p>
            <a:pPr eaLnBrk="1" hangingPunct="1">
              <a:lnSpc>
                <a:spcPct val="90000"/>
              </a:lnSpc>
            </a:pPr>
            <a:r>
              <a:rPr lang="en-US" dirty="0"/>
              <a:t>Many companies continue to </a:t>
            </a:r>
            <a:r>
              <a:rPr lang="en-US" b="1" i="1" dirty="0">
                <a:solidFill>
                  <a:srgbClr val="FF3300"/>
                </a:solidFill>
              </a:rPr>
              <a:t>encourage</a:t>
            </a:r>
            <a:r>
              <a:rPr lang="en-US" dirty="0"/>
              <a:t> of </a:t>
            </a:r>
            <a:r>
              <a:rPr lang="en-US" b="1" i="1" dirty="0">
                <a:solidFill>
                  <a:srgbClr val="FF3300"/>
                </a:solidFill>
              </a:rPr>
              <a:t>s/w development methodologies which do not facilitate reuse.</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23</a:t>
            </a:fld>
            <a:endParaRPr lang="en-US"/>
          </a:p>
        </p:txBody>
      </p:sp>
    </p:spTree>
    <p:extLst>
      <p:ext uri="{BB962C8B-B14F-4D97-AF65-F5344CB8AC3E}">
        <p14:creationId xmlns:p14="http://schemas.microsoft.com/office/powerpoint/2010/main" val="3656150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b="1" i="1" dirty="0">
                <a:solidFill>
                  <a:srgbClr val="FF3300"/>
                </a:solidFill>
              </a:rPr>
              <a:t>Little training</a:t>
            </a:r>
            <a:r>
              <a:rPr lang="en-US" dirty="0"/>
              <a:t> is available to help s/w engineers &amp; </a:t>
            </a:r>
            <a:r>
              <a:rPr lang="en-US" dirty="0" err="1"/>
              <a:t>mgrs</a:t>
            </a:r>
            <a:r>
              <a:rPr lang="en-US" dirty="0"/>
              <a:t> to understand &amp; apply </a:t>
            </a:r>
            <a:r>
              <a:rPr lang="en-US" dirty="0" err="1"/>
              <a:t>resue</a:t>
            </a:r>
            <a:endParaRPr lang="en-US" dirty="0"/>
          </a:p>
          <a:p>
            <a:pPr eaLnBrk="1" hangingPunct="1">
              <a:lnSpc>
                <a:spcPct val="90000"/>
              </a:lnSpc>
            </a:pPr>
            <a:r>
              <a:rPr lang="en-US" dirty="0"/>
              <a:t>Many s/w practitioners continue to believe that reuse is “</a:t>
            </a:r>
            <a:r>
              <a:rPr lang="en-US" b="1" i="1" dirty="0">
                <a:solidFill>
                  <a:srgbClr val="FF3300"/>
                </a:solidFill>
              </a:rPr>
              <a:t>more trouble than it’s worth</a:t>
            </a:r>
            <a:r>
              <a:rPr lang="en-US" dirty="0"/>
              <a:t>”.</a:t>
            </a:r>
          </a:p>
          <a:p>
            <a:pPr eaLnBrk="1" hangingPunct="1">
              <a:lnSpc>
                <a:spcPct val="90000"/>
              </a:lnSpc>
            </a:pPr>
            <a:r>
              <a:rPr lang="en-US" b="1" i="1" dirty="0">
                <a:solidFill>
                  <a:srgbClr val="FF3300"/>
                </a:solidFill>
              </a:rPr>
              <a:t>Few</a:t>
            </a:r>
            <a:r>
              <a:rPr lang="en-US" dirty="0"/>
              <a:t> s/w companies to </a:t>
            </a:r>
            <a:r>
              <a:rPr lang="en-US" b="1" i="1" dirty="0">
                <a:solidFill>
                  <a:srgbClr val="FF3300"/>
                </a:solidFill>
              </a:rPr>
              <a:t>provide incentive</a:t>
            </a:r>
            <a:r>
              <a:rPr lang="en-US" dirty="0"/>
              <a:t> to  reusable components program  </a:t>
            </a:r>
          </a:p>
          <a:p>
            <a:pPr eaLnBrk="1" hangingPunct="1">
              <a:lnSpc>
                <a:spcPct val="90000"/>
              </a:lnSpc>
            </a:pPr>
            <a:r>
              <a:rPr lang="en-US" dirty="0"/>
              <a:t>Many companies continue to </a:t>
            </a:r>
            <a:r>
              <a:rPr lang="en-US" b="1" i="1" dirty="0">
                <a:solidFill>
                  <a:srgbClr val="FF3300"/>
                </a:solidFill>
              </a:rPr>
              <a:t>encourage</a:t>
            </a:r>
            <a:r>
              <a:rPr lang="en-US" dirty="0"/>
              <a:t> of </a:t>
            </a:r>
            <a:r>
              <a:rPr lang="en-US" b="1" i="1" dirty="0">
                <a:solidFill>
                  <a:srgbClr val="FF3300"/>
                </a:solidFill>
              </a:rPr>
              <a:t>s/w development methodologies which do not facilitate reuse.</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24</a:t>
            </a:fld>
            <a:endParaRPr lang="en-US"/>
          </a:p>
        </p:txBody>
      </p:sp>
    </p:spTree>
    <p:extLst>
      <p:ext uri="{BB962C8B-B14F-4D97-AF65-F5344CB8AC3E}">
        <p14:creationId xmlns:p14="http://schemas.microsoft.com/office/powerpoint/2010/main" val="332275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Three </a:t>
            </a:r>
            <a:r>
              <a:rPr lang="en-US" altLang="en-US" dirty="0">
                <a:latin typeface="Arial" charset="0"/>
                <a:cs typeface="Times New Roman" pitchFamily="18" charset="0"/>
              </a:rPr>
              <a:t>different levels of CASE technology can be identified: -</a:t>
            </a:r>
          </a:p>
          <a:p>
            <a:pPr lvl="1"/>
            <a:r>
              <a:rPr lang="en-US" altLang="en-US" b="1" i="1" dirty="0">
                <a:solidFill>
                  <a:srgbClr val="FF3300"/>
                </a:solidFill>
                <a:latin typeface="Arial" charset="0"/>
                <a:cs typeface="Times New Roman" pitchFamily="18" charset="0"/>
              </a:rPr>
              <a:t>Production-process support technology</a:t>
            </a:r>
            <a:r>
              <a:rPr lang="en-US" altLang="en-US" dirty="0">
                <a:latin typeface="Arial" charset="0"/>
                <a:cs typeface="Times New Roman" pitchFamily="18" charset="0"/>
              </a:rPr>
              <a:t> – support for process activities such as specification, design, testing and etc.</a:t>
            </a:r>
          </a:p>
          <a:p>
            <a:pPr lvl="1"/>
            <a:r>
              <a:rPr lang="en-US" altLang="en-US" b="1" i="1" dirty="0">
                <a:solidFill>
                  <a:srgbClr val="FF3300"/>
                </a:solidFill>
                <a:latin typeface="Arial" charset="0"/>
                <a:cs typeface="Times New Roman" pitchFamily="18" charset="0"/>
              </a:rPr>
              <a:t>Process management technology</a:t>
            </a:r>
            <a:r>
              <a:rPr lang="en-US" altLang="en-US" dirty="0">
                <a:latin typeface="Arial" charset="0"/>
                <a:cs typeface="Times New Roman" pitchFamily="18" charset="0"/>
              </a:rPr>
              <a:t> – support modeling and process management.</a:t>
            </a:r>
          </a:p>
          <a:p>
            <a:pPr lvl="1"/>
            <a:r>
              <a:rPr lang="en-US" altLang="en-US" b="1" i="1" dirty="0">
                <a:solidFill>
                  <a:srgbClr val="FF3300"/>
                </a:solidFill>
                <a:latin typeface="Arial" charset="0"/>
                <a:cs typeface="Times New Roman" pitchFamily="18" charset="0"/>
              </a:rPr>
              <a:t>Meta-CASE technology</a:t>
            </a:r>
            <a:r>
              <a:rPr lang="en-US" altLang="en-US" dirty="0">
                <a:latin typeface="Arial" charset="0"/>
                <a:cs typeface="Times New Roman" pitchFamily="18" charset="0"/>
              </a:rPr>
              <a:t> – generators which are used to create production-process and process management support tools. </a:t>
            </a:r>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27</a:t>
            </a:fld>
            <a:endParaRPr lang="en-US"/>
          </a:p>
        </p:txBody>
      </p:sp>
    </p:spTree>
    <p:extLst>
      <p:ext uri="{BB962C8B-B14F-4D97-AF65-F5344CB8AC3E}">
        <p14:creationId xmlns:p14="http://schemas.microsoft.com/office/powerpoint/2010/main" val="2744294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Three </a:t>
            </a:r>
            <a:r>
              <a:rPr lang="en-US" altLang="en-US" dirty="0">
                <a:latin typeface="Arial" charset="0"/>
                <a:cs typeface="Times New Roman" pitchFamily="18" charset="0"/>
              </a:rPr>
              <a:t>different levels of CASE technology can be identified: -</a:t>
            </a:r>
          </a:p>
          <a:p>
            <a:pPr lvl="1"/>
            <a:r>
              <a:rPr lang="en-US" altLang="en-US" b="1" i="1" dirty="0">
                <a:solidFill>
                  <a:srgbClr val="FF3300"/>
                </a:solidFill>
                <a:latin typeface="Arial" charset="0"/>
                <a:cs typeface="Times New Roman" pitchFamily="18" charset="0"/>
              </a:rPr>
              <a:t>Production-process support technology</a:t>
            </a:r>
            <a:r>
              <a:rPr lang="en-US" altLang="en-US" dirty="0">
                <a:latin typeface="Arial" charset="0"/>
                <a:cs typeface="Times New Roman" pitchFamily="18" charset="0"/>
              </a:rPr>
              <a:t> – support for process activities such as specification, design, testing and etc.</a:t>
            </a:r>
          </a:p>
          <a:p>
            <a:pPr lvl="1"/>
            <a:r>
              <a:rPr lang="en-US" altLang="en-US" b="1" i="1" dirty="0">
                <a:solidFill>
                  <a:srgbClr val="FF3300"/>
                </a:solidFill>
                <a:latin typeface="Arial" charset="0"/>
                <a:cs typeface="Times New Roman" pitchFamily="18" charset="0"/>
              </a:rPr>
              <a:t>Process management technology</a:t>
            </a:r>
            <a:r>
              <a:rPr lang="en-US" altLang="en-US" dirty="0">
                <a:latin typeface="Arial" charset="0"/>
                <a:cs typeface="Times New Roman" pitchFamily="18" charset="0"/>
              </a:rPr>
              <a:t> – support modeling and process management.</a:t>
            </a:r>
          </a:p>
          <a:p>
            <a:pPr lvl="1"/>
            <a:r>
              <a:rPr lang="en-US" altLang="en-US" b="1" i="1" dirty="0">
                <a:solidFill>
                  <a:srgbClr val="FF3300"/>
                </a:solidFill>
                <a:latin typeface="Arial" charset="0"/>
                <a:cs typeface="Times New Roman" pitchFamily="18" charset="0"/>
              </a:rPr>
              <a:t>Meta-CASE technology</a:t>
            </a:r>
            <a:r>
              <a:rPr lang="en-US" altLang="en-US" dirty="0">
                <a:latin typeface="Arial" charset="0"/>
                <a:cs typeface="Times New Roman" pitchFamily="18" charset="0"/>
              </a:rPr>
              <a:t> – generators which are used to create production-process and process management support tools. </a:t>
            </a:r>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28</a:t>
            </a:fld>
            <a:endParaRPr lang="en-US"/>
          </a:p>
        </p:txBody>
      </p:sp>
    </p:spTree>
    <p:extLst>
      <p:ext uri="{BB962C8B-B14F-4D97-AF65-F5344CB8AC3E}">
        <p14:creationId xmlns:p14="http://schemas.microsoft.com/office/powerpoint/2010/main" val="1999414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Three </a:t>
            </a:r>
            <a:r>
              <a:rPr lang="en-US" altLang="en-US" dirty="0">
                <a:latin typeface="Arial" charset="0"/>
                <a:cs typeface="Times New Roman" pitchFamily="18" charset="0"/>
              </a:rPr>
              <a:t>different levels of CASE technology can be identified: -</a:t>
            </a:r>
          </a:p>
          <a:p>
            <a:pPr lvl="1"/>
            <a:r>
              <a:rPr lang="en-US" altLang="en-US" b="1" i="1" dirty="0">
                <a:solidFill>
                  <a:srgbClr val="FF3300"/>
                </a:solidFill>
                <a:latin typeface="Arial" charset="0"/>
                <a:cs typeface="Times New Roman" pitchFamily="18" charset="0"/>
              </a:rPr>
              <a:t>Production-process support technology</a:t>
            </a:r>
            <a:r>
              <a:rPr lang="en-US" altLang="en-US" dirty="0">
                <a:latin typeface="Arial" charset="0"/>
                <a:cs typeface="Times New Roman" pitchFamily="18" charset="0"/>
              </a:rPr>
              <a:t> – support for process activities such as specification, design, testing and etc.</a:t>
            </a:r>
          </a:p>
          <a:p>
            <a:pPr lvl="1"/>
            <a:r>
              <a:rPr lang="en-US" altLang="en-US" b="1" i="1" dirty="0">
                <a:solidFill>
                  <a:srgbClr val="FF3300"/>
                </a:solidFill>
                <a:latin typeface="Arial" charset="0"/>
                <a:cs typeface="Times New Roman" pitchFamily="18" charset="0"/>
              </a:rPr>
              <a:t>Process management technology</a:t>
            </a:r>
            <a:r>
              <a:rPr lang="en-US" altLang="en-US" dirty="0">
                <a:latin typeface="Arial" charset="0"/>
                <a:cs typeface="Times New Roman" pitchFamily="18" charset="0"/>
              </a:rPr>
              <a:t> – support modeling and process management.</a:t>
            </a:r>
          </a:p>
          <a:p>
            <a:pPr lvl="1"/>
            <a:r>
              <a:rPr lang="en-US" altLang="en-US" b="1" i="1" dirty="0">
                <a:solidFill>
                  <a:srgbClr val="FF3300"/>
                </a:solidFill>
                <a:latin typeface="Arial" charset="0"/>
                <a:cs typeface="Times New Roman" pitchFamily="18" charset="0"/>
              </a:rPr>
              <a:t>Meta-CASE technology</a:t>
            </a:r>
            <a:r>
              <a:rPr lang="en-US" altLang="en-US" dirty="0">
                <a:latin typeface="Arial" charset="0"/>
                <a:cs typeface="Times New Roman" pitchFamily="18" charset="0"/>
              </a:rPr>
              <a:t> – generators which are used to create production-process and process management support tools. </a:t>
            </a:r>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29</a:t>
            </a:fld>
            <a:endParaRPr lang="en-US"/>
          </a:p>
        </p:txBody>
      </p:sp>
    </p:spTree>
    <p:extLst>
      <p:ext uri="{BB962C8B-B14F-4D97-AF65-F5344CB8AC3E}">
        <p14:creationId xmlns:p14="http://schemas.microsoft.com/office/powerpoint/2010/main" val="2614922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dirty="0"/>
              <a:t>Data Generator is a tool to automatically generate test data from model and template. Even if requirements are changing, test data can be changed automatically.</a:t>
            </a:r>
          </a:p>
        </p:txBody>
      </p:sp>
      <p:sp>
        <p:nvSpPr>
          <p:cNvPr id="4" name="Slide Number Placeholder 3"/>
          <p:cNvSpPr>
            <a:spLocks noGrp="1"/>
          </p:cNvSpPr>
          <p:nvPr>
            <p:ph type="sldNum" sz="quarter" idx="10"/>
          </p:nvPr>
        </p:nvSpPr>
        <p:spPr/>
        <p:txBody>
          <a:bodyPr/>
          <a:lstStyle/>
          <a:p>
            <a:fld id="{6BB98AFB-CB0D-4DFE-87B9-B4B0D0DE73CD}" type="slidenum">
              <a:rPr lang="en-MY" smtClean="0"/>
              <a:t>47</a:t>
            </a:fld>
            <a:endParaRPr lang="en-MY" dirty="0"/>
          </a:p>
        </p:txBody>
      </p:sp>
    </p:spTree>
    <p:extLst>
      <p:ext uri="{BB962C8B-B14F-4D97-AF65-F5344CB8AC3E}">
        <p14:creationId xmlns:p14="http://schemas.microsoft.com/office/powerpoint/2010/main" val="418200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dirty="0"/>
              <a:t>Data Generator is a tool to automatically generate test data from model and template. </a:t>
            </a:r>
            <a:r>
              <a:rPr lang="en-MY" sz="1200"/>
              <a:t>Even if requirements are changing, test data can be changed automatically.</a:t>
            </a:r>
          </a:p>
        </p:txBody>
      </p:sp>
      <p:sp>
        <p:nvSpPr>
          <p:cNvPr id="4" name="Slide Number Placeholder 3"/>
          <p:cNvSpPr>
            <a:spLocks noGrp="1"/>
          </p:cNvSpPr>
          <p:nvPr>
            <p:ph type="sldNum" sz="quarter" idx="10"/>
          </p:nvPr>
        </p:nvSpPr>
        <p:spPr/>
        <p:txBody>
          <a:bodyPr/>
          <a:lstStyle/>
          <a:p>
            <a:fld id="{6BB98AFB-CB0D-4DFE-87B9-B4B0D0DE73CD}" type="slidenum">
              <a:rPr lang="en-MY" smtClean="0"/>
              <a:t>48</a:t>
            </a:fld>
            <a:endParaRPr lang="en-MY" dirty="0"/>
          </a:p>
        </p:txBody>
      </p:sp>
    </p:spTree>
    <p:extLst>
      <p:ext uri="{BB962C8B-B14F-4D97-AF65-F5344CB8AC3E}">
        <p14:creationId xmlns:p14="http://schemas.microsoft.com/office/powerpoint/2010/main" val="498278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a:t>Use a process of discovery and analysis </a:t>
            </a:r>
            <a:r>
              <a:rPr lang="en-US" sz="1200" b="1" i="1" dirty="0">
                <a:solidFill>
                  <a:srgbClr val="FF3300"/>
                </a:solidFill>
              </a:rPr>
              <a:t>to qualify</a:t>
            </a:r>
            <a:r>
              <a:rPr lang="en-US" sz="1200" dirty="0"/>
              <a:t> each component’s fit in </a:t>
            </a:r>
            <a:r>
              <a:rPr lang="en-US" sz="1200" b="1" i="1" dirty="0">
                <a:solidFill>
                  <a:srgbClr val="FF3300"/>
                </a:solidFill>
              </a:rPr>
              <a:t>architecture and requirements</a:t>
            </a:r>
            <a:r>
              <a:rPr lang="en-US" sz="1200" dirty="0"/>
              <a:t>.</a:t>
            </a:r>
          </a:p>
          <a:p>
            <a:pPr eaLnBrk="1" hangingPunct="1"/>
            <a:r>
              <a:rPr lang="en-US" sz="1200" dirty="0"/>
              <a:t>Ensures that a candidate component will perform the function required</a:t>
            </a:r>
          </a:p>
          <a:p>
            <a:pPr eaLnBrk="1" hangingPunct="1"/>
            <a:r>
              <a:rPr lang="en-US" sz="1200" dirty="0"/>
              <a:t>Before a component can be used, factors need to consider includes: the run-time requirements, services requirements, exception handling, security features </a:t>
            </a:r>
            <a:r>
              <a:rPr lang="en-US" sz="1200" dirty="0" err="1"/>
              <a:t>etc</a:t>
            </a:r>
            <a:endParaRPr lang="en-US" sz="1200" dirty="0"/>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9</a:t>
            </a:fld>
            <a:endParaRPr lang="en-US"/>
          </a:p>
        </p:txBody>
      </p:sp>
    </p:spTree>
    <p:extLst>
      <p:ext uri="{BB962C8B-B14F-4D97-AF65-F5344CB8AC3E}">
        <p14:creationId xmlns:p14="http://schemas.microsoft.com/office/powerpoint/2010/main" val="3123276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The factor which </a:t>
            </a:r>
            <a:r>
              <a:rPr lang="en-US" altLang="en-US" dirty="0">
                <a:latin typeface="Arial" charset="0"/>
                <a:cs typeface="Times New Roman" pitchFamily="18" charset="0"/>
              </a:rPr>
              <a:t>must be taken into account when procuring a company-wide CASE system are: -</a:t>
            </a:r>
          </a:p>
          <a:p>
            <a:pPr lvl="1"/>
            <a:r>
              <a:rPr lang="en-US" altLang="en-US" dirty="0">
                <a:solidFill>
                  <a:srgbClr val="FF3300"/>
                </a:solidFill>
                <a:latin typeface="Arial" charset="0"/>
                <a:cs typeface="Times New Roman" pitchFamily="18" charset="0"/>
              </a:rPr>
              <a:t>Existing company standards and methods</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Visio supports SSADM convention?</a:t>
            </a:r>
          </a:p>
          <a:p>
            <a:pPr lvl="1">
              <a:buNone/>
            </a:pPr>
            <a:endParaRPr lang="en-US" altLang="en-US" dirty="0">
              <a:solidFill>
                <a:srgbClr val="0000CC"/>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Existing computers and future computer procurement</a:t>
            </a:r>
            <a:r>
              <a:rPr lang="en-US" altLang="en-US" dirty="0">
                <a:latin typeface="Arial" charset="0"/>
                <a:cs typeface="Times New Roman" pitchFamily="18" charset="0"/>
              </a:rPr>
              <a:t> </a:t>
            </a:r>
          </a:p>
          <a:p>
            <a:pPr lvl="1">
              <a:buNone/>
            </a:pP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memory, CPU, OS</a:t>
            </a:r>
            <a:endParaRPr lang="en-US" altLang="en-US" dirty="0">
              <a:solidFill>
                <a:srgbClr val="0000CC"/>
              </a:solidFill>
              <a:latin typeface="Arial" charset="0"/>
            </a:endParaRPr>
          </a:p>
          <a:p>
            <a:endParaRPr lang="en-GB" dirty="0"/>
          </a:p>
          <a:p>
            <a:pPr lvl="1"/>
            <a:r>
              <a:rPr lang="en-US" altLang="en-US" dirty="0">
                <a:solidFill>
                  <a:srgbClr val="FF3300"/>
                </a:solidFill>
                <a:latin typeface="Arial" charset="0"/>
                <a:cs typeface="Times New Roman" pitchFamily="18" charset="0"/>
              </a:rPr>
              <a:t>The class of applications to be developed</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choose a CASE that provides facilities for developing the type of applications required by an org.</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Security</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provide any security features?</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Cost</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expensive? Within budget? </a:t>
            </a:r>
            <a:r>
              <a:rPr lang="en-US" altLang="en-US" dirty="0">
                <a:latin typeface="Arial" charset="0"/>
                <a:cs typeface="Times New Roman" pitchFamily="18" charset="0"/>
              </a:rPr>
              <a:t>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65</a:t>
            </a:fld>
            <a:endParaRPr lang="en-US"/>
          </a:p>
        </p:txBody>
      </p:sp>
    </p:spTree>
    <p:extLst>
      <p:ext uri="{BB962C8B-B14F-4D97-AF65-F5344CB8AC3E}">
        <p14:creationId xmlns:p14="http://schemas.microsoft.com/office/powerpoint/2010/main" val="1930102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The factor which </a:t>
            </a:r>
            <a:r>
              <a:rPr lang="en-US" altLang="en-US" dirty="0">
                <a:latin typeface="Arial" charset="0"/>
                <a:cs typeface="Times New Roman" pitchFamily="18" charset="0"/>
              </a:rPr>
              <a:t>must be taken into account when procuring a company-wide CASE system are: -</a:t>
            </a:r>
          </a:p>
          <a:p>
            <a:pPr lvl="1"/>
            <a:r>
              <a:rPr lang="en-US" altLang="en-US" dirty="0">
                <a:solidFill>
                  <a:srgbClr val="FF3300"/>
                </a:solidFill>
                <a:latin typeface="Arial" charset="0"/>
                <a:cs typeface="Times New Roman" pitchFamily="18" charset="0"/>
              </a:rPr>
              <a:t>Existing company standards and methods</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Visio supports SSADM convention?</a:t>
            </a:r>
          </a:p>
          <a:p>
            <a:pPr lvl="1">
              <a:buNone/>
            </a:pPr>
            <a:endParaRPr lang="en-US" altLang="en-US" dirty="0">
              <a:solidFill>
                <a:srgbClr val="0000CC"/>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Existing computers and future computer procurement</a:t>
            </a:r>
            <a:r>
              <a:rPr lang="en-US" altLang="en-US" dirty="0">
                <a:latin typeface="Arial" charset="0"/>
                <a:cs typeface="Times New Roman" pitchFamily="18" charset="0"/>
              </a:rPr>
              <a:t> </a:t>
            </a:r>
          </a:p>
          <a:p>
            <a:pPr lvl="1">
              <a:buNone/>
            </a:pP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memory, CPU, OS</a:t>
            </a:r>
            <a:endParaRPr lang="en-US" altLang="en-US" dirty="0">
              <a:solidFill>
                <a:srgbClr val="0000CC"/>
              </a:solidFill>
              <a:latin typeface="Arial" charset="0"/>
            </a:endParaRPr>
          </a:p>
          <a:p>
            <a:endParaRPr lang="en-GB" dirty="0"/>
          </a:p>
          <a:p>
            <a:pPr lvl="1"/>
            <a:r>
              <a:rPr lang="en-US" altLang="en-US" dirty="0">
                <a:solidFill>
                  <a:srgbClr val="FF3300"/>
                </a:solidFill>
                <a:latin typeface="Arial" charset="0"/>
                <a:cs typeface="Times New Roman" pitchFamily="18" charset="0"/>
              </a:rPr>
              <a:t>The class of applications to be developed</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choose a CASE that provides facilities for developing the type of applications required by an org.</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Security</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provide any security features?</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Cost</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expensive? Within budget? </a:t>
            </a:r>
            <a:r>
              <a:rPr lang="en-US" altLang="en-US" dirty="0">
                <a:latin typeface="Arial" charset="0"/>
                <a:cs typeface="Times New Roman" pitchFamily="18" charset="0"/>
              </a:rPr>
              <a:t>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66</a:t>
            </a:fld>
            <a:endParaRPr lang="en-US"/>
          </a:p>
        </p:txBody>
      </p:sp>
    </p:spTree>
    <p:extLst>
      <p:ext uri="{BB962C8B-B14F-4D97-AF65-F5344CB8AC3E}">
        <p14:creationId xmlns:p14="http://schemas.microsoft.com/office/powerpoint/2010/main" val="1122255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The factor which </a:t>
            </a:r>
            <a:r>
              <a:rPr lang="en-US" altLang="en-US" dirty="0">
                <a:latin typeface="Arial" charset="0"/>
                <a:cs typeface="Times New Roman" pitchFamily="18" charset="0"/>
              </a:rPr>
              <a:t>must be taken into account when procuring a company-wide CASE system are: -</a:t>
            </a:r>
          </a:p>
          <a:p>
            <a:pPr lvl="1"/>
            <a:r>
              <a:rPr lang="en-US" altLang="en-US" dirty="0">
                <a:solidFill>
                  <a:srgbClr val="FF3300"/>
                </a:solidFill>
                <a:latin typeface="Arial" charset="0"/>
                <a:cs typeface="Times New Roman" pitchFamily="18" charset="0"/>
              </a:rPr>
              <a:t>Existing company standards and methods</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Visio supports SSADM convention?</a:t>
            </a:r>
          </a:p>
          <a:p>
            <a:pPr lvl="1">
              <a:buNone/>
            </a:pPr>
            <a:endParaRPr lang="en-US" altLang="en-US" dirty="0">
              <a:solidFill>
                <a:srgbClr val="0000CC"/>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Existing computers and future computer procurement</a:t>
            </a:r>
            <a:r>
              <a:rPr lang="en-US" altLang="en-US" dirty="0">
                <a:latin typeface="Arial" charset="0"/>
                <a:cs typeface="Times New Roman" pitchFamily="18" charset="0"/>
              </a:rPr>
              <a:t> </a:t>
            </a:r>
          </a:p>
          <a:p>
            <a:pPr lvl="1">
              <a:buNone/>
            </a:pP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memory, CPU, OS</a:t>
            </a:r>
            <a:endParaRPr lang="en-US" altLang="en-US" dirty="0">
              <a:solidFill>
                <a:srgbClr val="0000CC"/>
              </a:solidFill>
              <a:latin typeface="Arial" charset="0"/>
            </a:endParaRPr>
          </a:p>
          <a:p>
            <a:endParaRPr lang="en-GB" dirty="0"/>
          </a:p>
          <a:p>
            <a:pPr lvl="1"/>
            <a:r>
              <a:rPr lang="en-US" altLang="en-US" dirty="0">
                <a:solidFill>
                  <a:srgbClr val="FF3300"/>
                </a:solidFill>
                <a:latin typeface="Arial" charset="0"/>
                <a:cs typeface="Times New Roman" pitchFamily="18" charset="0"/>
              </a:rPr>
              <a:t>The class of applications to be developed</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choose a CASE that provides facilities for developing the type of applications required by an org.</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Security</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provide any security features?</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Cost</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expensive? Within budget? </a:t>
            </a:r>
            <a:r>
              <a:rPr lang="en-US" altLang="en-US" dirty="0">
                <a:latin typeface="Arial" charset="0"/>
                <a:cs typeface="Times New Roman" pitchFamily="18" charset="0"/>
              </a:rPr>
              <a:t>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67</a:t>
            </a:fld>
            <a:endParaRPr lang="en-US"/>
          </a:p>
        </p:txBody>
      </p:sp>
    </p:spTree>
    <p:extLst>
      <p:ext uri="{BB962C8B-B14F-4D97-AF65-F5344CB8AC3E}">
        <p14:creationId xmlns:p14="http://schemas.microsoft.com/office/powerpoint/2010/main" val="2786285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The factor which </a:t>
            </a:r>
            <a:r>
              <a:rPr lang="en-US" altLang="en-US" dirty="0">
                <a:latin typeface="Arial" charset="0"/>
                <a:cs typeface="Times New Roman" pitchFamily="18" charset="0"/>
              </a:rPr>
              <a:t>must be taken into account when procuring a company-wide CASE system are: -</a:t>
            </a:r>
          </a:p>
          <a:p>
            <a:pPr lvl="1"/>
            <a:r>
              <a:rPr lang="en-US" altLang="en-US" dirty="0">
                <a:solidFill>
                  <a:srgbClr val="FF3300"/>
                </a:solidFill>
                <a:latin typeface="Arial" charset="0"/>
                <a:cs typeface="Times New Roman" pitchFamily="18" charset="0"/>
              </a:rPr>
              <a:t>Existing company standards and methods</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Visio supports SSADM convention?</a:t>
            </a:r>
          </a:p>
          <a:p>
            <a:pPr lvl="1">
              <a:buNone/>
            </a:pPr>
            <a:endParaRPr lang="en-US" altLang="en-US" dirty="0">
              <a:solidFill>
                <a:srgbClr val="0000CC"/>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Existing computers and future computer procurement</a:t>
            </a:r>
            <a:r>
              <a:rPr lang="en-US" altLang="en-US" dirty="0">
                <a:latin typeface="Arial" charset="0"/>
                <a:cs typeface="Times New Roman" pitchFamily="18" charset="0"/>
              </a:rPr>
              <a:t> </a:t>
            </a:r>
          </a:p>
          <a:p>
            <a:pPr lvl="1">
              <a:buNone/>
            </a:pP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memory, CPU, OS</a:t>
            </a:r>
            <a:endParaRPr lang="en-US" altLang="en-US" dirty="0">
              <a:solidFill>
                <a:srgbClr val="0000CC"/>
              </a:solidFill>
              <a:latin typeface="Arial" charset="0"/>
            </a:endParaRPr>
          </a:p>
          <a:p>
            <a:endParaRPr lang="en-GB" dirty="0"/>
          </a:p>
          <a:p>
            <a:pPr lvl="1"/>
            <a:r>
              <a:rPr lang="en-US" altLang="en-US" dirty="0">
                <a:solidFill>
                  <a:srgbClr val="FF3300"/>
                </a:solidFill>
                <a:latin typeface="Arial" charset="0"/>
                <a:cs typeface="Times New Roman" pitchFamily="18" charset="0"/>
              </a:rPr>
              <a:t>The class of applications to be developed</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choose a CASE that provides facilities for developing the type of applications required by an org.</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Security</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provide any security features?</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Cost</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expensive? Within budget? </a:t>
            </a:r>
            <a:r>
              <a:rPr lang="en-US" altLang="en-US" dirty="0">
                <a:latin typeface="Arial" charset="0"/>
                <a:cs typeface="Times New Roman" pitchFamily="18" charset="0"/>
              </a:rPr>
              <a:t>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68</a:t>
            </a:fld>
            <a:endParaRPr lang="en-US"/>
          </a:p>
        </p:txBody>
      </p:sp>
    </p:spTree>
    <p:extLst>
      <p:ext uri="{BB962C8B-B14F-4D97-AF65-F5344CB8AC3E}">
        <p14:creationId xmlns:p14="http://schemas.microsoft.com/office/powerpoint/2010/main" val="262164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The factor which </a:t>
            </a:r>
            <a:r>
              <a:rPr lang="en-US" altLang="en-US" dirty="0">
                <a:latin typeface="Arial" charset="0"/>
                <a:cs typeface="Times New Roman" pitchFamily="18" charset="0"/>
              </a:rPr>
              <a:t>must be taken into account when procuring a company-wide CASE system are: -</a:t>
            </a:r>
          </a:p>
          <a:p>
            <a:pPr lvl="1"/>
            <a:r>
              <a:rPr lang="en-US" altLang="en-US" dirty="0">
                <a:solidFill>
                  <a:srgbClr val="FF3300"/>
                </a:solidFill>
                <a:latin typeface="Arial" charset="0"/>
                <a:cs typeface="Times New Roman" pitchFamily="18" charset="0"/>
              </a:rPr>
              <a:t>Existing company standards and methods</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Visio supports SSADM convention?</a:t>
            </a:r>
          </a:p>
          <a:p>
            <a:pPr lvl="1">
              <a:buNone/>
            </a:pPr>
            <a:endParaRPr lang="en-US" altLang="en-US" dirty="0">
              <a:solidFill>
                <a:srgbClr val="0000CC"/>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Existing computers and future computer procurement</a:t>
            </a:r>
            <a:r>
              <a:rPr lang="en-US" altLang="en-US" dirty="0">
                <a:latin typeface="Arial" charset="0"/>
                <a:cs typeface="Times New Roman" pitchFamily="18" charset="0"/>
              </a:rPr>
              <a:t> </a:t>
            </a:r>
          </a:p>
          <a:p>
            <a:pPr lvl="1">
              <a:buNone/>
            </a:pP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memory, CPU, OS</a:t>
            </a:r>
            <a:endParaRPr lang="en-US" altLang="en-US" dirty="0">
              <a:solidFill>
                <a:srgbClr val="0000CC"/>
              </a:solidFill>
              <a:latin typeface="Arial" charset="0"/>
            </a:endParaRPr>
          </a:p>
          <a:p>
            <a:endParaRPr lang="en-GB" dirty="0"/>
          </a:p>
          <a:p>
            <a:pPr lvl="1"/>
            <a:r>
              <a:rPr lang="en-US" altLang="en-US" dirty="0">
                <a:solidFill>
                  <a:srgbClr val="FF3300"/>
                </a:solidFill>
                <a:latin typeface="Arial" charset="0"/>
                <a:cs typeface="Times New Roman" pitchFamily="18" charset="0"/>
              </a:rPr>
              <a:t>The class of applications to be developed</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choose a CASE that provides facilities for developing the type of applications required by an org.</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Security</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provide any security features?</a:t>
            </a:r>
          </a:p>
          <a:p>
            <a:pPr lvl="1"/>
            <a:endParaRPr lang="en-US" altLang="en-US" dirty="0">
              <a:solidFill>
                <a:srgbClr val="FF3300"/>
              </a:solidFill>
              <a:latin typeface="Arial" charset="0"/>
              <a:cs typeface="Times New Roman" pitchFamily="18" charset="0"/>
            </a:endParaRPr>
          </a:p>
          <a:p>
            <a:pPr lvl="1"/>
            <a:r>
              <a:rPr lang="en-US" altLang="en-US" dirty="0">
                <a:solidFill>
                  <a:srgbClr val="FF3300"/>
                </a:solidFill>
                <a:latin typeface="Arial" charset="0"/>
                <a:cs typeface="Times New Roman" pitchFamily="18" charset="0"/>
              </a:rPr>
              <a:t>Cost</a:t>
            </a:r>
            <a:r>
              <a:rPr lang="en-US" altLang="en-US" dirty="0">
                <a:latin typeface="Arial" charset="0"/>
                <a:cs typeface="Times New Roman" pitchFamily="18" charset="0"/>
              </a:rPr>
              <a:t> – </a:t>
            </a:r>
            <a:r>
              <a:rPr lang="en-US" altLang="en-US" dirty="0">
                <a:solidFill>
                  <a:srgbClr val="0000CC"/>
                </a:solidFill>
                <a:latin typeface="Arial" charset="0"/>
                <a:cs typeface="Times New Roman" pitchFamily="18" charset="0"/>
              </a:rPr>
              <a:t>expensive? Within budget? </a:t>
            </a:r>
            <a:r>
              <a:rPr lang="en-US" altLang="en-US" dirty="0">
                <a:latin typeface="Arial" charset="0"/>
                <a:cs typeface="Times New Roman" pitchFamily="18" charset="0"/>
              </a:rPr>
              <a:t>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69</a:t>
            </a:fld>
            <a:endParaRPr lang="en-US"/>
          </a:p>
        </p:txBody>
      </p:sp>
    </p:spTree>
    <p:extLst>
      <p:ext uri="{BB962C8B-B14F-4D97-AF65-F5344CB8AC3E}">
        <p14:creationId xmlns:p14="http://schemas.microsoft.com/office/powerpoint/2010/main" val="1148409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The activities required to customize a CASE system for a particular organization and application domain include:- </a:t>
            </a:r>
          </a:p>
          <a:p>
            <a:pPr lvl="1"/>
            <a:r>
              <a:rPr lang="en-US" altLang="en-US" b="1" i="1" dirty="0">
                <a:solidFill>
                  <a:srgbClr val="FF3300"/>
                </a:solidFill>
                <a:latin typeface="Arial" charset="0"/>
              </a:rPr>
              <a:t>Installation</a:t>
            </a:r>
            <a:r>
              <a:rPr lang="en-US" altLang="en-US" dirty="0">
                <a:latin typeface="Arial" charset="0"/>
              </a:rPr>
              <a:t> – installed &amp; tested on org’s h/w </a:t>
            </a:r>
          </a:p>
          <a:p>
            <a:pPr lvl="1"/>
            <a:r>
              <a:rPr lang="en-US" altLang="en-US" b="1" i="1" dirty="0">
                <a:solidFill>
                  <a:srgbClr val="FF3300"/>
                </a:solidFill>
                <a:latin typeface="Arial" charset="0"/>
              </a:rPr>
              <a:t>Process model definition</a:t>
            </a:r>
            <a:r>
              <a:rPr lang="en-US" altLang="en-US" dirty="0">
                <a:latin typeface="Arial" charset="0"/>
              </a:rPr>
              <a:t> – allows CASE </a:t>
            </a:r>
            <a:r>
              <a:rPr lang="en-US" altLang="en-US" dirty="0" err="1">
                <a:latin typeface="Arial" charset="0"/>
              </a:rPr>
              <a:t>mgr</a:t>
            </a:r>
            <a:r>
              <a:rPr lang="en-US" altLang="en-US" dirty="0">
                <a:latin typeface="Arial" charset="0"/>
              </a:rPr>
              <a:t> to see where the tool can be applied &amp; what interfaces to other tools may need to be constructed</a:t>
            </a:r>
          </a:p>
          <a:p>
            <a:pPr lvl="1"/>
            <a:r>
              <a:rPr lang="en-US" altLang="en-US" b="1" i="1" dirty="0">
                <a:solidFill>
                  <a:srgbClr val="FF3300"/>
                </a:solidFill>
                <a:latin typeface="Arial" charset="0"/>
              </a:rPr>
              <a:t>Tool integration</a:t>
            </a:r>
            <a:r>
              <a:rPr lang="en-US" altLang="en-US" dirty="0">
                <a:latin typeface="Arial" charset="0"/>
              </a:rPr>
              <a:t> – develop interface modules to integrate different tools</a:t>
            </a:r>
          </a:p>
          <a:p>
            <a:pPr lvl="1"/>
            <a:r>
              <a:rPr lang="en-US" altLang="en-US" b="1" i="1" dirty="0">
                <a:solidFill>
                  <a:srgbClr val="FF3300"/>
                </a:solidFill>
                <a:latin typeface="Arial" charset="0"/>
              </a:rPr>
              <a:t>Documentation</a:t>
            </a:r>
            <a:r>
              <a:rPr lang="en-US" altLang="en-US" dirty="0">
                <a:latin typeface="Arial" charset="0"/>
              </a:rPr>
              <a:t> </a:t>
            </a:r>
            <a:r>
              <a:rPr lang="en-US" altLang="en-US" b="1" i="1" dirty="0">
                <a:latin typeface="Arial" charset="0"/>
              </a:rPr>
              <a:t> </a:t>
            </a:r>
            <a:r>
              <a:rPr lang="en-US" altLang="en-US" b="1" i="1" dirty="0"/>
              <a:t>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70</a:t>
            </a:fld>
            <a:endParaRPr lang="en-US"/>
          </a:p>
        </p:txBody>
      </p:sp>
    </p:spTree>
    <p:extLst>
      <p:ext uri="{BB962C8B-B14F-4D97-AF65-F5344CB8AC3E}">
        <p14:creationId xmlns:p14="http://schemas.microsoft.com/office/powerpoint/2010/main" val="2574237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The activities required to customize a CASE system for a particular organization and application domain include:- </a:t>
            </a:r>
          </a:p>
          <a:p>
            <a:pPr lvl="1"/>
            <a:r>
              <a:rPr lang="en-US" altLang="en-US" b="1" i="1" dirty="0">
                <a:solidFill>
                  <a:srgbClr val="FF3300"/>
                </a:solidFill>
                <a:latin typeface="Arial" charset="0"/>
              </a:rPr>
              <a:t>Installation</a:t>
            </a:r>
            <a:r>
              <a:rPr lang="en-US" altLang="en-US" dirty="0">
                <a:latin typeface="Arial" charset="0"/>
              </a:rPr>
              <a:t> – installed &amp; tested on org’s h/w </a:t>
            </a:r>
          </a:p>
          <a:p>
            <a:pPr lvl="1"/>
            <a:r>
              <a:rPr lang="en-US" altLang="en-US" b="1" i="1" dirty="0">
                <a:solidFill>
                  <a:srgbClr val="FF3300"/>
                </a:solidFill>
                <a:latin typeface="Arial" charset="0"/>
              </a:rPr>
              <a:t>Process model definition</a:t>
            </a:r>
            <a:r>
              <a:rPr lang="en-US" altLang="en-US" dirty="0">
                <a:latin typeface="Arial" charset="0"/>
              </a:rPr>
              <a:t> – allows CASE </a:t>
            </a:r>
            <a:r>
              <a:rPr lang="en-US" altLang="en-US" dirty="0" err="1">
                <a:latin typeface="Arial" charset="0"/>
              </a:rPr>
              <a:t>mgr</a:t>
            </a:r>
            <a:r>
              <a:rPr lang="en-US" altLang="en-US" dirty="0">
                <a:latin typeface="Arial" charset="0"/>
              </a:rPr>
              <a:t> to see where the tool can be applied &amp; what interfaces to other tools may need to be constructed</a:t>
            </a:r>
          </a:p>
          <a:p>
            <a:pPr lvl="1"/>
            <a:r>
              <a:rPr lang="en-US" altLang="en-US" b="1" i="1" dirty="0">
                <a:solidFill>
                  <a:srgbClr val="FF3300"/>
                </a:solidFill>
                <a:latin typeface="Arial" charset="0"/>
              </a:rPr>
              <a:t>Tool integration</a:t>
            </a:r>
            <a:r>
              <a:rPr lang="en-US" altLang="en-US" dirty="0">
                <a:latin typeface="Arial" charset="0"/>
              </a:rPr>
              <a:t> – develop interface modules to integrate different tools</a:t>
            </a:r>
          </a:p>
          <a:p>
            <a:pPr lvl="1"/>
            <a:r>
              <a:rPr lang="en-US" altLang="en-US" b="1" i="1" dirty="0">
                <a:solidFill>
                  <a:srgbClr val="FF3300"/>
                </a:solidFill>
                <a:latin typeface="Arial" charset="0"/>
              </a:rPr>
              <a:t>Documentation</a:t>
            </a:r>
            <a:r>
              <a:rPr lang="en-US" altLang="en-US" dirty="0">
                <a:latin typeface="Arial" charset="0"/>
              </a:rPr>
              <a:t> </a:t>
            </a:r>
            <a:r>
              <a:rPr lang="en-US" altLang="en-US" b="1" i="1" dirty="0">
                <a:latin typeface="Arial" charset="0"/>
              </a:rPr>
              <a:t> </a:t>
            </a:r>
            <a:r>
              <a:rPr lang="en-US" altLang="en-US" b="1" i="1" dirty="0"/>
              <a:t>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71</a:t>
            </a:fld>
            <a:endParaRPr lang="en-US"/>
          </a:p>
        </p:txBody>
      </p:sp>
    </p:spTree>
    <p:extLst>
      <p:ext uri="{BB962C8B-B14F-4D97-AF65-F5344CB8AC3E}">
        <p14:creationId xmlns:p14="http://schemas.microsoft.com/office/powerpoint/2010/main" val="2235202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The activities required to customize a CASE system for a particular organization and application domain include:- </a:t>
            </a:r>
          </a:p>
          <a:p>
            <a:pPr lvl="1"/>
            <a:r>
              <a:rPr lang="en-US" altLang="en-US" b="1" i="1" dirty="0">
                <a:solidFill>
                  <a:srgbClr val="FF3300"/>
                </a:solidFill>
                <a:latin typeface="Arial" charset="0"/>
              </a:rPr>
              <a:t>Installation</a:t>
            </a:r>
            <a:r>
              <a:rPr lang="en-US" altLang="en-US" dirty="0">
                <a:latin typeface="Arial" charset="0"/>
              </a:rPr>
              <a:t> – installed &amp; tested on org’s h/w </a:t>
            </a:r>
          </a:p>
          <a:p>
            <a:pPr lvl="1"/>
            <a:r>
              <a:rPr lang="en-US" altLang="en-US" b="1" i="1" dirty="0">
                <a:solidFill>
                  <a:srgbClr val="FF3300"/>
                </a:solidFill>
                <a:latin typeface="Arial" charset="0"/>
              </a:rPr>
              <a:t>Process model definition</a:t>
            </a:r>
            <a:r>
              <a:rPr lang="en-US" altLang="en-US" dirty="0">
                <a:latin typeface="Arial" charset="0"/>
              </a:rPr>
              <a:t> – allows CASE </a:t>
            </a:r>
            <a:r>
              <a:rPr lang="en-US" altLang="en-US" dirty="0" err="1">
                <a:latin typeface="Arial" charset="0"/>
              </a:rPr>
              <a:t>mgr</a:t>
            </a:r>
            <a:r>
              <a:rPr lang="en-US" altLang="en-US" dirty="0">
                <a:latin typeface="Arial" charset="0"/>
              </a:rPr>
              <a:t> to see where the tool can be applied &amp; what interfaces to other tools may need to be constructed</a:t>
            </a:r>
          </a:p>
          <a:p>
            <a:pPr lvl="1"/>
            <a:r>
              <a:rPr lang="en-US" altLang="en-US" b="1" i="1" dirty="0">
                <a:solidFill>
                  <a:srgbClr val="FF3300"/>
                </a:solidFill>
                <a:latin typeface="Arial" charset="0"/>
              </a:rPr>
              <a:t>Tool integration</a:t>
            </a:r>
            <a:r>
              <a:rPr lang="en-US" altLang="en-US" dirty="0">
                <a:latin typeface="Arial" charset="0"/>
              </a:rPr>
              <a:t> – develop interface modules to integrate different tools</a:t>
            </a:r>
          </a:p>
          <a:p>
            <a:pPr lvl="1"/>
            <a:r>
              <a:rPr lang="en-US" altLang="en-US" b="1" i="1" dirty="0">
                <a:solidFill>
                  <a:srgbClr val="FF3300"/>
                </a:solidFill>
                <a:latin typeface="Arial" charset="0"/>
              </a:rPr>
              <a:t>Documentation</a:t>
            </a:r>
            <a:r>
              <a:rPr lang="en-US" altLang="en-US" dirty="0">
                <a:latin typeface="Arial" charset="0"/>
              </a:rPr>
              <a:t> </a:t>
            </a:r>
            <a:r>
              <a:rPr lang="en-US" altLang="en-US" b="1" i="1" dirty="0">
                <a:latin typeface="Arial" charset="0"/>
              </a:rPr>
              <a:t> </a:t>
            </a:r>
            <a:r>
              <a:rPr lang="en-US" altLang="en-US" b="1" i="1" dirty="0"/>
              <a:t>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72</a:t>
            </a:fld>
            <a:endParaRPr lang="en-US"/>
          </a:p>
        </p:txBody>
      </p:sp>
    </p:spTree>
    <p:extLst>
      <p:ext uri="{BB962C8B-B14F-4D97-AF65-F5344CB8AC3E}">
        <p14:creationId xmlns:p14="http://schemas.microsoft.com/office/powerpoint/2010/main" val="3822451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rPr>
              <a:t>The activities required to customize a CASE system for a particular organization and application domain include:- </a:t>
            </a:r>
          </a:p>
          <a:p>
            <a:pPr lvl="1"/>
            <a:r>
              <a:rPr lang="en-US" altLang="en-US" b="1" i="1" dirty="0">
                <a:solidFill>
                  <a:srgbClr val="FF3300"/>
                </a:solidFill>
                <a:latin typeface="Arial" charset="0"/>
              </a:rPr>
              <a:t>Installation</a:t>
            </a:r>
            <a:r>
              <a:rPr lang="en-US" altLang="en-US" dirty="0">
                <a:latin typeface="Arial" charset="0"/>
              </a:rPr>
              <a:t> – installed &amp; tested on org’s h/w </a:t>
            </a:r>
          </a:p>
          <a:p>
            <a:pPr lvl="1"/>
            <a:r>
              <a:rPr lang="en-US" altLang="en-US" b="1" i="1" dirty="0">
                <a:solidFill>
                  <a:srgbClr val="FF3300"/>
                </a:solidFill>
                <a:latin typeface="Arial" charset="0"/>
              </a:rPr>
              <a:t>Process model definition</a:t>
            </a:r>
            <a:r>
              <a:rPr lang="en-US" altLang="en-US" dirty="0">
                <a:latin typeface="Arial" charset="0"/>
              </a:rPr>
              <a:t> – allows CASE </a:t>
            </a:r>
            <a:r>
              <a:rPr lang="en-US" altLang="en-US" dirty="0" err="1">
                <a:latin typeface="Arial" charset="0"/>
              </a:rPr>
              <a:t>mgr</a:t>
            </a:r>
            <a:r>
              <a:rPr lang="en-US" altLang="en-US" dirty="0">
                <a:latin typeface="Arial" charset="0"/>
              </a:rPr>
              <a:t> to see where the tool can be applied &amp; what interfaces to other tools may need to be constructed</a:t>
            </a:r>
          </a:p>
          <a:p>
            <a:pPr lvl="1"/>
            <a:r>
              <a:rPr lang="en-US" altLang="en-US" b="1" i="1" dirty="0">
                <a:solidFill>
                  <a:srgbClr val="FF3300"/>
                </a:solidFill>
                <a:latin typeface="Arial" charset="0"/>
              </a:rPr>
              <a:t>Tool integration</a:t>
            </a:r>
            <a:r>
              <a:rPr lang="en-US" altLang="en-US" dirty="0">
                <a:latin typeface="Arial" charset="0"/>
              </a:rPr>
              <a:t> – develop interface modules to integrate different tools</a:t>
            </a:r>
          </a:p>
          <a:p>
            <a:pPr lvl="1"/>
            <a:r>
              <a:rPr lang="en-US" altLang="en-US" b="1" i="1" dirty="0">
                <a:solidFill>
                  <a:srgbClr val="FF3300"/>
                </a:solidFill>
                <a:latin typeface="Arial" charset="0"/>
              </a:rPr>
              <a:t>Documentation</a:t>
            </a:r>
            <a:r>
              <a:rPr lang="en-US" altLang="en-US" dirty="0">
                <a:latin typeface="Arial" charset="0"/>
              </a:rPr>
              <a:t> </a:t>
            </a:r>
            <a:r>
              <a:rPr lang="en-US" altLang="en-US" b="1" i="1" dirty="0">
                <a:latin typeface="Arial" charset="0"/>
              </a:rPr>
              <a:t> </a:t>
            </a:r>
            <a:r>
              <a:rPr lang="en-US" altLang="en-US" b="1" i="1" dirty="0"/>
              <a:t>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73</a:t>
            </a:fld>
            <a:endParaRPr lang="en-US"/>
          </a:p>
        </p:txBody>
      </p:sp>
    </p:spTree>
    <p:extLst>
      <p:ext uri="{BB962C8B-B14F-4D97-AF65-F5344CB8AC3E}">
        <p14:creationId xmlns:p14="http://schemas.microsoft.com/office/powerpoint/2010/main" val="3953028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dirty="0"/>
              <a:t>Components adapted to </a:t>
            </a:r>
            <a:r>
              <a:rPr lang="en-US" sz="1200" b="1" i="1" dirty="0">
                <a:solidFill>
                  <a:srgbClr val="FF3300"/>
                </a:solidFill>
              </a:rPr>
              <a:t>meet the needs of architecture</a:t>
            </a:r>
            <a:r>
              <a:rPr lang="en-US" sz="1200" dirty="0"/>
              <a:t> or to </a:t>
            </a:r>
            <a:r>
              <a:rPr lang="en-US" sz="1200" b="1" i="1" dirty="0">
                <a:solidFill>
                  <a:srgbClr val="FF3300"/>
                </a:solidFill>
              </a:rPr>
              <a:t>remove </a:t>
            </a:r>
            <a:r>
              <a:rPr lang="en-US" sz="1200" dirty="0"/>
              <a:t>architectural mismatches, and be </a:t>
            </a:r>
            <a:r>
              <a:rPr lang="en-US" sz="1200" b="1" i="1" dirty="0">
                <a:solidFill>
                  <a:srgbClr val="FF3300"/>
                </a:solidFill>
              </a:rPr>
              <a:t>replaced</a:t>
            </a:r>
            <a:r>
              <a:rPr lang="en-US" sz="1200" dirty="0"/>
              <a:t> by  more suitable components </a:t>
            </a:r>
          </a:p>
          <a:p>
            <a:pPr eaLnBrk="1" hangingPunct="1"/>
            <a:r>
              <a:rPr lang="en-US" sz="1200" dirty="0"/>
              <a:t>In reality, qualified component for use may exhibit conflict in one or more of the areas.</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10</a:t>
            </a:fld>
            <a:endParaRPr lang="en-US"/>
          </a:p>
        </p:txBody>
      </p:sp>
    </p:spTree>
    <p:extLst>
      <p:ext uri="{BB962C8B-B14F-4D97-AF65-F5344CB8AC3E}">
        <p14:creationId xmlns:p14="http://schemas.microsoft.com/office/powerpoint/2010/main" val="2635097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Commercial off-the-shelf (CTOS)</a:t>
            </a:r>
          </a:p>
        </p:txBody>
      </p:sp>
      <p:sp>
        <p:nvSpPr>
          <p:cNvPr id="4" name="Slide Number Placeholder 3"/>
          <p:cNvSpPr>
            <a:spLocks noGrp="1"/>
          </p:cNvSpPr>
          <p:nvPr>
            <p:ph type="sldNum" sz="quarter" idx="10"/>
          </p:nvPr>
        </p:nvSpPr>
        <p:spPr/>
        <p:txBody>
          <a:bodyPr/>
          <a:lstStyle/>
          <a:p>
            <a:fld id="{17F48D17-43A5-43B4-B186-7E338D7A98B4}" type="slidenum">
              <a:rPr lang="en-US" smtClean="0"/>
              <a:pPr/>
              <a:t>11</a:t>
            </a:fld>
            <a:endParaRPr lang="en-US"/>
          </a:p>
        </p:txBody>
      </p:sp>
    </p:spTree>
    <p:extLst>
      <p:ext uri="{BB962C8B-B14F-4D97-AF65-F5344CB8AC3E}">
        <p14:creationId xmlns:p14="http://schemas.microsoft.com/office/powerpoint/2010/main" val="414784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 programming interface (API)</a:t>
            </a:r>
          </a:p>
        </p:txBody>
      </p:sp>
      <p:sp>
        <p:nvSpPr>
          <p:cNvPr id="4" name="Slide Number Placeholder 3"/>
          <p:cNvSpPr>
            <a:spLocks noGrp="1"/>
          </p:cNvSpPr>
          <p:nvPr>
            <p:ph type="sldNum" sz="quarter" idx="10"/>
          </p:nvPr>
        </p:nvSpPr>
        <p:spPr/>
        <p:txBody>
          <a:bodyPr/>
          <a:lstStyle/>
          <a:p>
            <a:fld id="{17F48D17-43A5-43B4-B186-7E338D7A98B4}" type="slidenum">
              <a:rPr lang="en-US" smtClean="0"/>
              <a:pPr/>
              <a:t>12</a:t>
            </a:fld>
            <a:endParaRPr lang="en-US"/>
          </a:p>
        </p:txBody>
      </p:sp>
    </p:spTree>
    <p:extLst>
      <p:ext uri="{BB962C8B-B14F-4D97-AF65-F5344CB8AC3E}">
        <p14:creationId xmlns:p14="http://schemas.microsoft.com/office/powerpoint/2010/main" val="1607390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1" i="1" dirty="0">
                <a:solidFill>
                  <a:srgbClr val="FF3300"/>
                </a:solidFill>
              </a:rPr>
              <a:t>Assembles</a:t>
            </a:r>
            <a:r>
              <a:rPr lang="en-US" sz="1200" dirty="0"/>
              <a:t> qualified, adapted, and engineered components to populate the architecture established for an application.</a:t>
            </a:r>
            <a:endParaRPr lang="en-US" sz="1200" dirty="0">
              <a:sym typeface="Marlett" pitchFamily="2" charset="2"/>
            </a:endParaRPr>
          </a:p>
          <a:p>
            <a:pPr eaLnBrk="1" hangingPunct="1"/>
            <a:r>
              <a:rPr lang="en-US" sz="1200" dirty="0"/>
              <a:t>An infrastructure must be established to bind the components into an operational system.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15</a:t>
            </a:fld>
            <a:endParaRPr lang="en-US"/>
          </a:p>
        </p:txBody>
      </p:sp>
    </p:spTree>
    <p:extLst>
      <p:ext uri="{BB962C8B-B14F-4D97-AF65-F5344CB8AC3E}">
        <p14:creationId xmlns:p14="http://schemas.microsoft.com/office/powerpoint/2010/main" val="2434494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When requirements for the system change</a:t>
            </a:r>
          </a:p>
          <a:p>
            <a:pPr eaLnBrk="1" hangingPunct="1"/>
            <a:r>
              <a:rPr lang="en-US" b="1" i="1" dirty="0">
                <a:solidFill>
                  <a:srgbClr val="FF3300"/>
                </a:solidFill>
              </a:rPr>
              <a:t>Update</a:t>
            </a:r>
            <a:r>
              <a:rPr lang="en-US" dirty="0"/>
              <a:t> the components if requirements change / new release available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16</a:t>
            </a:fld>
            <a:endParaRPr lang="en-US"/>
          </a:p>
        </p:txBody>
      </p:sp>
    </p:spTree>
    <p:extLst>
      <p:ext uri="{BB962C8B-B14F-4D97-AF65-F5344CB8AC3E}">
        <p14:creationId xmlns:p14="http://schemas.microsoft.com/office/powerpoint/2010/main" val="3576183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b="1" i="1" dirty="0">
                <a:solidFill>
                  <a:srgbClr val="FF3300"/>
                </a:solidFill>
              </a:rPr>
              <a:t>Improve Quality</a:t>
            </a:r>
            <a:r>
              <a:rPr lang="en-US" dirty="0"/>
              <a:t> </a:t>
            </a:r>
          </a:p>
          <a:p>
            <a:pPr lvl="1" eaLnBrk="1" hangingPunct="1">
              <a:lnSpc>
                <a:spcPct val="90000"/>
              </a:lnSpc>
            </a:pPr>
            <a:r>
              <a:rPr lang="en-US" dirty="0"/>
              <a:t>provides a high-performance &amp; more reliable end product as components have been used many times, each time getting more refined and reliable as they are reused and re-tested.</a:t>
            </a:r>
          </a:p>
          <a:p>
            <a:pPr eaLnBrk="1" hangingPunct="1">
              <a:lnSpc>
                <a:spcPct val="90000"/>
              </a:lnSpc>
            </a:pPr>
            <a:r>
              <a:rPr lang="en-US" b="1" i="1" dirty="0">
                <a:solidFill>
                  <a:srgbClr val="FF3300"/>
                </a:solidFill>
              </a:rPr>
              <a:t>Increase Productivity</a:t>
            </a:r>
            <a:r>
              <a:rPr lang="en-US" dirty="0"/>
              <a:t> </a:t>
            </a:r>
          </a:p>
          <a:p>
            <a:pPr lvl="1" eaLnBrk="1" hangingPunct="1">
              <a:lnSpc>
                <a:spcPct val="90000"/>
              </a:lnSpc>
            </a:pPr>
            <a:r>
              <a:rPr lang="en-US" dirty="0"/>
              <a:t>reduces the time required for code development, documentation, system modeling, and planning </a:t>
            </a:r>
          </a:p>
          <a:p>
            <a:pPr eaLnBrk="1" hangingPunct="1">
              <a:lnSpc>
                <a:spcPct val="90000"/>
              </a:lnSpc>
            </a:pPr>
            <a:r>
              <a:rPr lang="en-US" b="1" i="1" dirty="0">
                <a:solidFill>
                  <a:srgbClr val="FF3300"/>
                </a:solidFill>
              </a:rPr>
              <a:t>Save Cost</a:t>
            </a:r>
          </a:p>
          <a:p>
            <a:pPr lvl="1" eaLnBrk="1" hangingPunct="1">
              <a:lnSpc>
                <a:spcPct val="90000"/>
              </a:lnSpc>
            </a:pPr>
            <a:r>
              <a:rPr lang="en-US" dirty="0"/>
              <a:t>reduces development cost from scratch &amp; testing overhead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18</a:t>
            </a:fld>
            <a:endParaRPr lang="en-US"/>
          </a:p>
        </p:txBody>
      </p:sp>
    </p:spTree>
    <p:extLst>
      <p:ext uri="{BB962C8B-B14F-4D97-AF65-F5344CB8AC3E}">
        <p14:creationId xmlns:p14="http://schemas.microsoft.com/office/powerpoint/2010/main" val="136653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b="1" i="1" dirty="0">
                <a:solidFill>
                  <a:srgbClr val="FF3300"/>
                </a:solidFill>
              </a:rPr>
              <a:t>Improve Quality</a:t>
            </a:r>
            <a:r>
              <a:rPr lang="en-US" dirty="0"/>
              <a:t> </a:t>
            </a:r>
          </a:p>
          <a:p>
            <a:pPr lvl="1" eaLnBrk="1" hangingPunct="1">
              <a:lnSpc>
                <a:spcPct val="90000"/>
              </a:lnSpc>
            </a:pPr>
            <a:r>
              <a:rPr lang="en-US" dirty="0"/>
              <a:t>provides a high-performance &amp; more reliable end product as components have been used many times, each time getting more refined and reliable as they are reused and re-tested.</a:t>
            </a:r>
          </a:p>
          <a:p>
            <a:pPr eaLnBrk="1" hangingPunct="1">
              <a:lnSpc>
                <a:spcPct val="90000"/>
              </a:lnSpc>
            </a:pPr>
            <a:r>
              <a:rPr lang="en-US" b="1" i="1" dirty="0">
                <a:solidFill>
                  <a:srgbClr val="FF3300"/>
                </a:solidFill>
              </a:rPr>
              <a:t>Increase Productivity</a:t>
            </a:r>
            <a:r>
              <a:rPr lang="en-US" dirty="0"/>
              <a:t> </a:t>
            </a:r>
          </a:p>
          <a:p>
            <a:pPr lvl="1" eaLnBrk="1" hangingPunct="1">
              <a:lnSpc>
                <a:spcPct val="90000"/>
              </a:lnSpc>
            </a:pPr>
            <a:r>
              <a:rPr lang="en-US" dirty="0"/>
              <a:t>reduces the time required for code development, documentation, system modeling, and planning </a:t>
            </a:r>
          </a:p>
          <a:p>
            <a:pPr eaLnBrk="1" hangingPunct="1">
              <a:lnSpc>
                <a:spcPct val="90000"/>
              </a:lnSpc>
            </a:pPr>
            <a:r>
              <a:rPr lang="en-US" b="1" i="1" dirty="0">
                <a:solidFill>
                  <a:srgbClr val="FF3300"/>
                </a:solidFill>
              </a:rPr>
              <a:t>Save Cost</a:t>
            </a:r>
          </a:p>
          <a:p>
            <a:pPr lvl="1" eaLnBrk="1" hangingPunct="1">
              <a:lnSpc>
                <a:spcPct val="90000"/>
              </a:lnSpc>
            </a:pPr>
            <a:r>
              <a:rPr lang="en-US" dirty="0"/>
              <a:t>reduces development cost from scratch &amp; testing overhead </a:t>
            </a:r>
          </a:p>
          <a:p>
            <a:endParaRPr lang="en-GB" dirty="0"/>
          </a:p>
        </p:txBody>
      </p:sp>
      <p:sp>
        <p:nvSpPr>
          <p:cNvPr id="4" name="Slide Number Placeholder 3"/>
          <p:cNvSpPr>
            <a:spLocks noGrp="1"/>
          </p:cNvSpPr>
          <p:nvPr>
            <p:ph type="sldNum" sz="quarter" idx="10"/>
          </p:nvPr>
        </p:nvSpPr>
        <p:spPr/>
        <p:txBody>
          <a:bodyPr/>
          <a:lstStyle/>
          <a:p>
            <a:fld id="{17F48D17-43A5-43B4-B186-7E338D7A98B4}" type="slidenum">
              <a:rPr lang="en-US" smtClean="0"/>
              <a:pPr/>
              <a:t>19</a:t>
            </a:fld>
            <a:endParaRPr lang="en-US"/>
          </a:p>
        </p:txBody>
      </p:sp>
    </p:spTree>
    <p:extLst>
      <p:ext uri="{BB962C8B-B14F-4D97-AF65-F5344CB8AC3E}">
        <p14:creationId xmlns:p14="http://schemas.microsoft.com/office/powerpoint/2010/main" val="131334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Clouds fly trough rain,loo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1250"/>
          <a:stretch/>
        </p:blipFill>
        <p:spPr>
          <a:xfrm>
            <a:off x="0" y="0"/>
            <a:ext cx="12192000" cy="480060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r="5475"/>
          <a:stretch/>
        </p:blipFill>
        <p:spPr>
          <a:xfrm>
            <a:off x="3420946" y="685800"/>
            <a:ext cx="8771055" cy="5562600"/>
          </a:xfrm>
          <a:prstGeom prst="rect">
            <a:avLst/>
          </a:prstGeom>
        </p:spPr>
      </p:pic>
      <p:sp>
        <p:nvSpPr>
          <p:cNvPr id="2" name="Title 1"/>
          <p:cNvSpPr>
            <a:spLocks noGrp="1"/>
          </p:cNvSpPr>
          <p:nvPr>
            <p:ph type="ctrTitle"/>
          </p:nvPr>
        </p:nvSpPr>
        <p:spPr>
          <a:xfrm>
            <a:off x="304800" y="381001"/>
            <a:ext cx="11582400" cy="1470025"/>
          </a:xfrm>
        </p:spPr>
        <p:txBody>
          <a:bodyPr/>
          <a:lstStyle>
            <a:lvl1pPr algn="l">
              <a:defRPr b="0">
                <a:solidFill>
                  <a:schemeClr val="tx1"/>
                </a:solidFill>
                <a:effectLst>
                  <a:reflection blurRad="6350" stA="50000" endA="300" endPos="50000" dist="60007" dir="5400000" sy="-100000" algn="bl" rotWithShape="0"/>
                </a:effectLst>
              </a:defRPr>
            </a:lvl1pPr>
          </a:lstStyle>
          <a:p>
            <a:r>
              <a:rPr lang="en-US" dirty="0"/>
              <a:t>Click to edit Master title style</a:t>
            </a:r>
          </a:p>
        </p:txBody>
      </p:sp>
      <p:sp>
        <p:nvSpPr>
          <p:cNvPr id="3" name="Subtitle 2"/>
          <p:cNvSpPr>
            <a:spLocks noGrp="1"/>
          </p:cNvSpPr>
          <p:nvPr>
            <p:ph type="subTitle" idx="1"/>
          </p:nvPr>
        </p:nvSpPr>
        <p:spPr>
          <a:xfrm>
            <a:off x="304800" y="3657600"/>
            <a:ext cx="5181600" cy="2133600"/>
          </a:xfrm>
        </p:spPr>
        <p:txBody>
          <a:bodyPr/>
          <a:lstStyle>
            <a:lvl1pPr marL="0" indent="0" algn="l">
              <a:buNone/>
              <a:defRPr>
                <a:solidFill>
                  <a:schemeClr val="bg1"/>
                </a:solidFill>
                <a:effectLst>
                  <a:reflection blurRad="6350" stA="55000" endA="300" endPos="45500" dir="5400000" sy="-100000" algn="bl" rotWithShape="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B2E481-4B2C-4238-8820-09C414DC9357}"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397771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304800" y="2133600"/>
            <a:ext cx="11582400" cy="4191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B2E481-4B2C-4238-8820-09C414DC9357}"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130968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7200" y="2165874"/>
            <a:ext cx="2540000" cy="4191000"/>
          </a:xfrm>
        </p:spPr>
        <p:txBody>
          <a:bodyPr vert="eaVert"/>
          <a:lstStyle>
            <a:lvl1pPr>
              <a:defRPr>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a:xfrm>
            <a:off x="304800" y="1752600"/>
            <a:ext cx="8839200" cy="45909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B2E481-4B2C-4238-8820-09C414DC9357}"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1132737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B2E481-4B2C-4238-8820-09C414DC9357}"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3746404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124326"/>
            <a:ext cx="10363200" cy="1362075"/>
          </a:xfrm>
        </p:spPr>
        <p:txBody>
          <a:bodyPr anchor="t"/>
          <a:lstStyle>
            <a:lvl1pPr algn="l">
              <a:defRPr sz="40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624139"/>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B2E481-4B2C-4238-8820-09C414DC9357}"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417956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2057400"/>
            <a:ext cx="56896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057400"/>
            <a:ext cx="56896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B2E481-4B2C-4238-8820-09C414DC9357}"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190624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885950"/>
            <a:ext cx="56917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525712"/>
            <a:ext cx="5691717" cy="37988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885950"/>
            <a:ext cx="56938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525712"/>
            <a:ext cx="5693833" cy="37988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B2E481-4B2C-4238-8820-09C414DC9357}" type="datetimeFigureOut">
              <a:rPr lang="en-US" smtClean="0"/>
              <a:pPr/>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1331762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B2E481-4B2C-4238-8820-09C414DC9357}" type="datetimeFigureOut">
              <a:rPr lang="en-US" smtClean="0"/>
              <a:pPr/>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1214880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B2E481-4B2C-4238-8820-09C414DC9357}" type="datetimeFigureOut">
              <a:rPr lang="en-US" smtClean="0"/>
              <a:pPr/>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1573117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1981200"/>
            <a:ext cx="4315884" cy="1162050"/>
          </a:xfrm>
        </p:spPr>
        <p:txBody>
          <a:bodyPr anchor="b"/>
          <a:lstStyle>
            <a:lvl1pPr algn="l">
              <a:defRPr sz="20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1981200"/>
            <a:ext cx="7120467" cy="434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4801" y="3143251"/>
            <a:ext cx="4315884" cy="3181350"/>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2E481-4B2C-4238-8820-09C414DC9357}"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531574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20800" y="4645025"/>
            <a:ext cx="7315200" cy="566738"/>
          </a:xfrm>
        </p:spPr>
        <p:txBody>
          <a:bodyPr anchor="b"/>
          <a:lstStyle>
            <a:lvl1pPr algn="l">
              <a:defRPr sz="2000" b="1">
                <a:solidFill>
                  <a:schemeClr val="bg1"/>
                </a:solidFill>
              </a:defRPr>
            </a:lvl1pPr>
          </a:lstStyle>
          <a:p>
            <a:r>
              <a:rPr lang="en-US"/>
              <a:t>Click to edit Master title style</a:t>
            </a:r>
          </a:p>
        </p:txBody>
      </p:sp>
      <p:sp>
        <p:nvSpPr>
          <p:cNvPr id="3" name="Picture Placeholder 2"/>
          <p:cNvSpPr>
            <a:spLocks noGrp="1"/>
          </p:cNvSpPr>
          <p:nvPr>
            <p:ph type="pic" idx="1"/>
          </p:nvPr>
        </p:nvSpPr>
        <p:spPr>
          <a:xfrm>
            <a:off x="1320800" y="457200"/>
            <a:ext cx="7315200" cy="41148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320800" y="5211763"/>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B2E481-4B2C-4238-8820-09C414DC9357}"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F24E5-66D3-4A11-AD57-BF107E63688D}" type="slidenum">
              <a:rPr lang="en-US" smtClean="0"/>
              <a:pPr/>
              <a:t>‹#›</a:t>
            </a:fld>
            <a:endParaRPr lang="en-US"/>
          </a:p>
        </p:txBody>
      </p:sp>
    </p:spTree>
    <p:extLst>
      <p:ext uri="{BB962C8B-B14F-4D97-AF65-F5344CB8AC3E}">
        <p14:creationId xmlns:p14="http://schemas.microsoft.com/office/powerpoint/2010/main" val="17136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media" Target="../media/media1.wm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ideo" Target="../media/media1.wm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Clouds fly trough rain,loop.wmv">
            <a:hlinkClick r:id="" action="ppaction://media"/>
          </p:cNvPr>
          <p:cNvPicPr>
            <a:picLocks noChangeAspect="1"/>
          </p:cNvPicPr>
          <p:nvPr>
            <a:videoFile r:link="rId14"/>
            <p:extLst>
              <p:ext uri="{DAA4B4D4-6D71-4841-9C94-3DE7FCFB9230}">
                <p14:media xmlns:p14="http://schemas.microsoft.com/office/powerpoint/2010/main" r:embed="rId13"/>
              </p:ext>
            </p:extLst>
          </p:nvPr>
        </p:nvPicPr>
        <p:blipFill rotWithShape="1">
          <a:blip r:embed="rId15"/>
          <a:srcRect t="21250"/>
          <a:stretch/>
        </p:blipFill>
        <p:spPr>
          <a:xfrm>
            <a:off x="0" y="0"/>
            <a:ext cx="12192000" cy="6858000"/>
          </a:xfrm>
          <a:prstGeom prst="rect">
            <a:avLst/>
          </a:prstGeom>
        </p:spPr>
      </p:pic>
      <p:pic>
        <p:nvPicPr>
          <p:cNvPr id="8" name="Picture 7"/>
          <p:cNvPicPr>
            <a:picLocks noChangeAspect="1"/>
          </p:cNvPicPr>
          <p:nvPr userDrawn="1"/>
        </p:nvPicPr>
        <p:blipFill rotWithShape="1">
          <a:blip r:embed="rId16">
            <a:extLst>
              <a:ext uri="{28A0092B-C50C-407E-A947-70E740481C1C}">
                <a14:useLocalDpi xmlns:a14="http://schemas.microsoft.com/office/drawing/2010/main" val="0"/>
              </a:ext>
            </a:extLst>
          </a:blip>
          <a:srcRect l="1805" t="8333" r="1528"/>
          <a:stretch/>
        </p:blipFill>
        <p:spPr>
          <a:xfrm flipV="1">
            <a:off x="-101600" y="0"/>
            <a:ext cx="12310533" cy="1257300"/>
          </a:xfrm>
          <a:prstGeom prst="rect">
            <a:avLst/>
          </a:prstGeom>
        </p:spPr>
      </p:pic>
      <p:sp>
        <p:nvSpPr>
          <p:cNvPr id="4" name="Date Placeholder 3"/>
          <p:cNvSpPr>
            <a:spLocks noGrp="1"/>
          </p:cNvSpPr>
          <p:nvPr>
            <p:ph type="dt" sz="half" idx="2"/>
          </p:nvPr>
        </p:nvSpPr>
        <p:spPr>
          <a:xfrm>
            <a:off x="3048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B2E481-4B2C-4238-8820-09C414DC9357}" type="datetimeFigureOut">
              <a:rPr lang="en-US" smtClean="0"/>
              <a:pPr/>
              <a:t>7/1/2023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05345"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F24E5-66D3-4A11-AD57-BF107E63688D}" type="slidenum">
              <a:rPr lang="en-US" smtClean="0"/>
              <a:pPr/>
              <a:t>‹#›</a:t>
            </a:fld>
            <a:endParaRPr lang="en-US"/>
          </a:p>
        </p:txBody>
      </p:sp>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t="7310" r="13139"/>
          <a:stretch/>
        </p:blipFill>
        <p:spPr>
          <a:xfrm>
            <a:off x="8737600" y="0"/>
            <a:ext cx="3454400" cy="2209800"/>
          </a:xfrm>
          <a:prstGeom prst="rect">
            <a:avLst/>
          </a:prstGeom>
        </p:spPr>
      </p:pic>
      <p:sp>
        <p:nvSpPr>
          <p:cNvPr id="2" name="Title Placeholder 1"/>
          <p:cNvSpPr>
            <a:spLocks noGrp="1"/>
          </p:cNvSpPr>
          <p:nvPr>
            <p:ph type="title"/>
          </p:nvPr>
        </p:nvSpPr>
        <p:spPr>
          <a:xfrm>
            <a:off x="304800" y="0"/>
            <a:ext cx="9347200" cy="11546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752600"/>
            <a:ext cx="11582400" cy="4572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2871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txStyles>
    <p:titleStyle>
      <a:lvl1pPr algn="l" defTabSz="914400" rtl="0" eaLnBrk="1" latinLnBrk="0" hangingPunct="1">
        <a:spcBef>
          <a:spcPct val="0"/>
        </a:spcBef>
        <a:buNone/>
        <a:defRPr sz="3800" kern="1200">
          <a:solidFill>
            <a:srgbClr val="FFFF00"/>
          </a:solidFill>
          <a:effectLst/>
          <a:latin typeface="Berlin Sans FB"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m/imgres?imgurl&amp;imgrefurl=http://www.dokix.com/blog/2010/11/support-for-microsoft-visio-documents-added/&amp;h=0&amp;w=0&amp;sz=1&amp;tbnid=pvOrXN93KJ37RM&amp;tbnh=225&amp;tbnw=225&amp;zoom=1&amp;docid=--4R3gNpVRy9RM&amp;ei=JSdmUv6bOoGMrQeVs4GYAg&amp;ved=0CAcQsCU" TargetMode="External"/><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6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6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6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381000"/>
            <a:ext cx="8686800" cy="1828800"/>
          </a:xfrm>
        </p:spPr>
        <p:txBody>
          <a:bodyPr>
            <a:noAutofit/>
          </a:bodyPr>
          <a:lstStyle/>
          <a:p>
            <a:pPr>
              <a:lnSpc>
                <a:spcPct val="150000"/>
              </a:lnSpc>
            </a:pPr>
            <a:r>
              <a:rPr lang="en-US" sz="2800" dirty="0">
                <a:effectLst/>
              </a:rPr>
              <a:t>Component-Based Software Engineering (CBSE) &amp;</a:t>
            </a:r>
            <a:br>
              <a:rPr lang="en-US" sz="2800" dirty="0">
                <a:effectLst/>
              </a:rPr>
            </a:br>
            <a:r>
              <a:rPr lang="en-US" sz="2800" dirty="0">
                <a:effectLst/>
              </a:rPr>
              <a:t>Computer-Aided Software Engineering (CASE)</a:t>
            </a:r>
          </a:p>
        </p:txBody>
      </p:sp>
      <p:sp>
        <p:nvSpPr>
          <p:cNvPr id="3" name="Subtitle 2"/>
          <p:cNvSpPr>
            <a:spLocks noGrp="1"/>
          </p:cNvSpPr>
          <p:nvPr>
            <p:ph type="subTitle" idx="1"/>
          </p:nvPr>
        </p:nvSpPr>
        <p:spPr/>
        <p:txBody>
          <a:bodyPr/>
          <a:lstStyle/>
          <a:p>
            <a:r>
              <a:rPr lang="en-US" dirty="0">
                <a:effectLst/>
              </a:rPr>
              <a:t>Chapter 12</a:t>
            </a:r>
          </a:p>
        </p:txBody>
      </p:sp>
    </p:spTree>
    <p:extLst>
      <p:ext uri="{BB962C8B-B14F-4D97-AF65-F5344CB8AC3E}">
        <p14:creationId xmlns:p14="http://schemas.microsoft.com/office/powerpoint/2010/main" val="111758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4" y="-5787"/>
            <a:ext cx="8763000" cy="1154652"/>
          </a:xfrm>
        </p:spPr>
        <p:txBody>
          <a:bodyPr>
            <a:normAutofit/>
          </a:bodyPr>
          <a:lstStyle/>
          <a:p>
            <a:r>
              <a:rPr lang="en-US" dirty="0"/>
              <a:t>CBSE Activities - Component Adaptation</a:t>
            </a:r>
          </a:p>
        </p:txBody>
      </p:sp>
      <p:sp>
        <p:nvSpPr>
          <p:cNvPr id="4" name="Rectangle 3"/>
          <p:cNvSpPr/>
          <p:nvPr/>
        </p:nvSpPr>
        <p:spPr>
          <a:xfrm>
            <a:off x="5029200" y="2372381"/>
            <a:ext cx="5257800" cy="954107"/>
          </a:xfrm>
          <a:prstGeom prst="rect">
            <a:avLst/>
          </a:prstGeom>
        </p:spPr>
        <p:txBody>
          <a:bodyPr wrap="square">
            <a:spAutoFit/>
          </a:bodyPr>
          <a:lstStyle/>
          <a:p>
            <a:pPr marL="457200" indent="-457200">
              <a:buFont typeface="Wingdings" pitchFamily="2" charset="2"/>
              <a:buChar char="ü"/>
            </a:pPr>
            <a:r>
              <a:rPr lang="en-US" sz="2800" dirty="0">
                <a:latin typeface="Century Gothic" pitchFamily="34" charset="0"/>
              </a:rPr>
              <a:t>Change to meet architectural need</a:t>
            </a:r>
          </a:p>
        </p:txBody>
      </p:sp>
      <p:sp>
        <p:nvSpPr>
          <p:cNvPr id="5" name="Rectangle 4"/>
          <p:cNvSpPr/>
          <p:nvPr/>
        </p:nvSpPr>
        <p:spPr>
          <a:xfrm>
            <a:off x="5029200" y="3858281"/>
            <a:ext cx="5257800" cy="954107"/>
          </a:xfrm>
          <a:prstGeom prst="rect">
            <a:avLst/>
          </a:prstGeom>
        </p:spPr>
        <p:txBody>
          <a:bodyPr wrap="square">
            <a:spAutoFit/>
          </a:bodyPr>
          <a:lstStyle/>
          <a:p>
            <a:pPr marL="457200" indent="-457200">
              <a:buFont typeface="Wingdings" pitchFamily="2" charset="2"/>
              <a:buChar char="ü"/>
            </a:pPr>
            <a:r>
              <a:rPr lang="en-US" sz="2800" dirty="0">
                <a:latin typeface="Century Gothic" pitchFamily="34" charset="0"/>
              </a:rPr>
              <a:t>Remove architectural mismatches</a:t>
            </a:r>
          </a:p>
        </p:txBody>
      </p:sp>
      <p:sp>
        <p:nvSpPr>
          <p:cNvPr id="6" name="Rectangle 5"/>
          <p:cNvSpPr/>
          <p:nvPr/>
        </p:nvSpPr>
        <p:spPr>
          <a:xfrm>
            <a:off x="5029200" y="5344180"/>
            <a:ext cx="4419600" cy="523220"/>
          </a:xfrm>
          <a:prstGeom prst="rect">
            <a:avLst/>
          </a:prstGeom>
        </p:spPr>
        <p:txBody>
          <a:bodyPr wrap="square">
            <a:spAutoFit/>
          </a:bodyPr>
          <a:lstStyle/>
          <a:p>
            <a:pPr marL="457200" indent="-457200">
              <a:buFont typeface="Wingdings" pitchFamily="2" charset="2"/>
              <a:buChar char="ü"/>
            </a:pPr>
            <a:r>
              <a:rPr lang="en-US" sz="2800" dirty="0">
                <a:latin typeface="Century Gothic" pitchFamily="34" charset="0"/>
              </a:rPr>
              <a:t>Conflict </a:t>
            </a:r>
          </a:p>
        </p:txBody>
      </p:sp>
      <p:pic>
        <p:nvPicPr>
          <p:cNvPr id="2050" name="Picture 2" descr="http://thumbs.gograph.com/gg602846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971801"/>
            <a:ext cx="2340551" cy="2271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23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8763000" cy="1154652"/>
          </a:xfrm>
        </p:spPr>
        <p:txBody>
          <a:bodyPr>
            <a:normAutofit/>
          </a:bodyPr>
          <a:lstStyle/>
          <a:p>
            <a:r>
              <a:rPr lang="en-US" dirty="0"/>
              <a:t>CBSE Activities - Component Adaptation</a:t>
            </a:r>
          </a:p>
        </p:txBody>
      </p:sp>
      <p:sp>
        <p:nvSpPr>
          <p:cNvPr id="4" name="Rectangle 3"/>
          <p:cNvSpPr/>
          <p:nvPr/>
        </p:nvSpPr>
        <p:spPr>
          <a:xfrm>
            <a:off x="4876800" y="2372380"/>
            <a:ext cx="5257800" cy="523220"/>
          </a:xfrm>
          <a:prstGeom prst="rect">
            <a:avLst/>
          </a:prstGeom>
        </p:spPr>
        <p:txBody>
          <a:bodyPr wrap="square">
            <a:spAutoFit/>
          </a:bodyPr>
          <a:lstStyle/>
          <a:p>
            <a:r>
              <a:rPr lang="en-US" sz="2800" b="1" dirty="0">
                <a:latin typeface="Century Gothic" pitchFamily="34" charset="0"/>
              </a:rPr>
              <a:t>White box wrapping:</a:t>
            </a:r>
          </a:p>
        </p:txBody>
      </p:sp>
      <p:sp>
        <p:nvSpPr>
          <p:cNvPr id="5" name="Rectangle 4"/>
          <p:cNvSpPr/>
          <p:nvPr/>
        </p:nvSpPr>
        <p:spPr>
          <a:xfrm>
            <a:off x="5056909" y="3172264"/>
            <a:ext cx="5257800" cy="1384995"/>
          </a:xfrm>
          <a:prstGeom prst="rect">
            <a:avLst/>
          </a:prstGeom>
        </p:spPr>
        <p:txBody>
          <a:bodyPr wrap="square">
            <a:spAutoFit/>
          </a:bodyPr>
          <a:lstStyle/>
          <a:p>
            <a:pPr marL="457200" indent="-457200">
              <a:lnSpc>
                <a:spcPct val="150000"/>
              </a:lnSpc>
              <a:buFont typeface="Wingdings" pitchFamily="2" charset="2"/>
              <a:buChar char="ü"/>
            </a:pPr>
            <a:r>
              <a:rPr lang="en-US" sz="2800" dirty="0">
                <a:latin typeface="Century Gothic" pitchFamily="34" charset="0"/>
              </a:rPr>
              <a:t>Code-level modification</a:t>
            </a:r>
          </a:p>
          <a:p>
            <a:pPr marL="457200" indent="-457200">
              <a:lnSpc>
                <a:spcPct val="150000"/>
              </a:lnSpc>
              <a:buFont typeface="Wingdings" pitchFamily="2" charset="2"/>
              <a:buChar char="ü"/>
            </a:pPr>
            <a:r>
              <a:rPr lang="en-US" sz="2800" dirty="0">
                <a:latin typeface="Century Gothic" pitchFamily="34" charset="0"/>
              </a:rPr>
              <a:t>Not for COTS components</a:t>
            </a:r>
          </a:p>
        </p:txBody>
      </p:sp>
      <p:pic>
        <p:nvPicPr>
          <p:cNvPr id="2050" name="Picture 2" descr="http://thumbs.gograph.com/gg602846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971801"/>
            <a:ext cx="2340551" cy="2271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0" y="5243513"/>
            <a:ext cx="3505200" cy="861774"/>
          </a:xfrm>
          <a:prstGeom prst="rect">
            <a:avLst/>
          </a:prstGeom>
          <a:noFill/>
        </p:spPr>
        <p:txBody>
          <a:bodyPr wrap="square" rtlCol="0">
            <a:spAutoFit/>
          </a:bodyPr>
          <a:lstStyle/>
          <a:p>
            <a:pPr algn="ctr"/>
            <a:r>
              <a:rPr lang="en-US" sz="2500" b="1" dirty="0">
                <a:solidFill>
                  <a:schemeClr val="tx2"/>
                </a:solidFill>
              </a:rPr>
              <a:t>Adaptation Technique:</a:t>
            </a:r>
          </a:p>
          <a:p>
            <a:pPr algn="ctr"/>
            <a:r>
              <a:rPr lang="en-US" sz="2500" b="1" dirty="0">
                <a:solidFill>
                  <a:schemeClr val="tx2"/>
                </a:solidFill>
              </a:rPr>
              <a:t>Component Wrapping</a:t>
            </a:r>
          </a:p>
        </p:txBody>
      </p:sp>
    </p:spTree>
    <p:extLst>
      <p:ext uri="{BB962C8B-B14F-4D97-AF65-F5344CB8AC3E}">
        <p14:creationId xmlns:p14="http://schemas.microsoft.com/office/powerpoint/2010/main" val="261545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212"/>
            <a:ext cx="8763000" cy="1154652"/>
          </a:xfrm>
        </p:spPr>
        <p:txBody>
          <a:bodyPr>
            <a:normAutofit/>
          </a:bodyPr>
          <a:lstStyle/>
          <a:p>
            <a:r>
              <a:rPr lang="en-US" dirty="0"/>
              <a:t>CBSE Activities - Component Adaptation</a:t>
            </a:r>
          </a:p>
        </p:txBody>
      </p:sp>
      <p:sp>
        <p:nvSpPr>
          <p:cNvPr id="4" name="Rectangle 3"/>
          <p:cNvSpPr/>
          <p:nvPr/>
        </p:nvSpPr>
        <p:spPr>
          <a:xfrm>
            <a:off x="4876800" y="2372380"/>
            <a:ext cx="5257800" cy="523220"/>
          </a:xfrm>
          <a:prstGeom prst="rect">
            <a:avLst/>
          </a:prstGeom>
        </p:spPr>
        <p:txBody>
          <a:bodyPr wrap="square">
            <a:spAutoFit/>
          </a:bodyPr>
          <a:lstStyle/>
          <a:p>
            <a:r>
              <a:rPr lang="en-US" sz="2800" b="1" dirty="0">
                <a:latin typeface="Century Gothic" pitchFamily="34" charset="0"/>
              </a:rPr>
              <a:t>Gray box wrapping:</a:t>
            </a:r>
          </a:p>
        </p:txBody>
      </p:sp>
      <p:sp>
        <p:nvSpPr>
          <p:cNvPr id="5" name="Rectangle 4"/>
          <p:cNvSpPr/>
          <p:nvPr/>
        </p:nvSpPr>
        <p:spPr>
          <a:xfrm>
            <a:off x="5105400" y="3172263"/>
            <a:ext cx="5257800" cy="2677656"/>
          </a:xfrm>
          <a:prstGeom prst="rect">
            <a:avLst/>
          </a:prstGeom>
        </p:spPr>
        <p:txBody>
          <a:bodyPr wrap="square">
            <a:spAutoFit/>
          </a:bodyPr>
          <a:lstStyle/>
          <a:p>
            <a:pPr marL="457200" indent="-457200">
              <a:lnSpc>
                <a:spcPct val="150000"/>
              </a:lnSpc>
              <a:buFont typeface="Wingdings" pitchFamily="2" charset="2"/>
              <a:buChar char="ü"/>
            </a:pPr>
            <a:r>
              <a:rPr lang="en-US" sz="2800" dirty="0">
                <a:latin typeface="Century Gothic" pitchFamily="34" charset="0"/>
              </a:rPr>
              <a:t>Component library </a:t>
            </a:r>
            <a:r>
              <a:rPr lang="en-US" sz="2800" dirty="0">
                <a:latin typeface="Century Gothic" pitchFamily="34" charset="0"/>
                <a:sym typeface="Wingdings" pitchFamily="2" charset="2"/>
              </a:rPr>
              <a:t> </a:t>
            </a:r>
          </a:p>
          <a:p>
            <a:pPr marL="914400" lvl="1" indent="-457200">
              <a:lnSpc>
                <a:spcPct val="150000"/>
              </a:lnSpc>
              <a:buFont typeface="Wingdings" pitchFamily="2" charset="2"/>
              <a:buChar char="Ø"/>
            </a:pPr>
            <a:r>
              <a:rPr lang="en-US" sz="2800" dirty="0">
                <a:latin typeface="Century Gothic" pitchFamily="34" charset="0"/>
                <a:sym typeface="Wingdings" pitchFamily="2" charset="2"/>
              </a:rPr>
              <a:t>component extension language</a:t>
            </a:r>
          </a:p>
          <a:p>
            <a:pPr marL="914400" lvl="1" indent="-457200">
              <a:lnSpc>
                <a:spcPct val="150000"/>
              </a:lnSpc>
              <a:buFont typeface="Wingdings" pitchFamily="2" charset="2"/>
              <a:buChar char="Ø"/>
            </a:pPr>
            <a:r>
              <a:rPr lang="en-US" sz="2800" dirty="0">
                <a:latin typeface="Century Gothic" pitchFamily="34" charset="0"/>
                <a:sym typeface="Wingdings" pitchFamily="2" charset="2"/>
              </a:rPr>
              <a:t>API </a:t>
            </a:r>
            <a:endParaRPr lang="en-US" sz="2800" dirty="0">
              <a:latin typeface="Century Gothic" pitchFamily="34" charset="0"/>
            </a:endParaRPr>
          </a:p>
        </p:txBody>
      </p:sp>
      <p:pic>
        <p:nvPicPr>
          <p:cNvPr id="2050" name="Picture 2" descr="http://thumbs.gograph.com/gg602846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971801"/>
            <a:ext cx="2340551" cy="2271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0" y="5243513"/>
            <a:ext cx="3505200" cy="861774"/>
          </a:xfrm>
          <a:prstGeom prst="rect">
            <a:avLst/>
          </a:prstGeom>
          <a:noFill/>
        </p:spPr>
        <p:txBody>
          <a:bodyPr wrap="square" rtlCol="0">
            <a:spAutoFit/>
          </a:bodyPr>
          <a:lstStyle/>
          <a:p>
            <a:pPr algn="ctr"/>
            <a:r>
              <a:rPr lang="en-US" sz="2500" b="1" dirty="0">
                <a:solidFill>
                  <a:schemeClr val="tx2"/>
                </a:solidFill>
              </a:rPr>
              <a:t>Adaptation Technique:</a:t>
            </a:r>
          </a:p>
          <a:p>
            <a:pPr algn="ctr"/>
            <a:r>
              <a:rPr lang="en-US" sz="2500" b="1" dirty="0">
                <a:solidFill>
                  <a:schemeClr val="tx2"/>
                </a:solidFill>
              </a:rPr>
              <a:t>Component Wrapping</a:t>
            </a:r>
          </a:p>
        </p:txBody>
      </p:sp>
      <p:sp>
        <p:nvSpPr>
          <p:cNvPr id="7" name="Oval 6"/>
          <p:cNvSpPr/>
          <p:nvPr/>
        </p:nvSpPr>
        <p:spPr>
          <a:xfrm rot="20979900">
            <a:off x="6838756" y="4909863"/>
            <a:ext cx="3462392" cy="1004887"/>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Segoe Print" pitchFamily="2" charset="0"/>
              </a:rPr>
              <a:t>Remove/Mask Conflicts</a:t>
            </a:r>
          </a:p>
        </p:txBody>
      </p:sp>
    </p:spTree>
    <p:extLst>
      <p:ext uri="{BB962C8B-B14F-4D97-AF65-F5344CB8AC3E}">
        <p14:creationId xmlns:p14="http://schemas.microsoft.com/office/powerpoint/2010/main" val="316668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0" y="0"/>
            <a:ext cx="8763000" cy="1154652"/>
          </a:xfrm>
        </p:spPr>
        <p:txBody>
          <a:bodyPr>
            <a:normAutofit/>
          </a:bodyPr>
          <a:lstStyle/>
          <a:p>
            <a:r>
              <a:rPr lang="en-US" dirty="0"/>
              <a:t>CBSE Activities - Component Adaptation</a:t>
            </a:r>
          </a:p>
        </p:txBody>
      </p:sp>
      <p:sp>
        <p:nvSpPr>
          <p:cNvPr id="4" name="Rectangle 3"/>
          <p:cNvSpPr/>
          <p:nvPr/>
        </p:nvSpPr>
        <p:spPr>
          <a:xfrm>
            <a:off x="4876800" y="2372380"/>
            <a:ext cx="5257800" cy="523220"/>
          </a:xfrm>
          <a:prstGeom prst="rect">
            <a:avLst/>
          </a:prstGeom>
        </p:spPr>
        <p:txBody>
          <a:bodyPr wrap="square">
            <a:spAutoFit/>
          </a:bodyPr>
          <a:lstStyle/>
          <a:p>
            <a:r>
              <a:rPr lang="en-US" sz="2800" b="1" dirty="0">
                <a:latin typeface="Century Gothic" pitchFamily="34" charset="0"/>
              </a:rPr>
              <a:t>Black box wrapping:</a:t>
            </a:r>
          </a:p>
        </p:txBody>
      </p:sp>
      <p:sp>
        <p:nvSpPr>
          <p:cNvPr id="5" name="Rectangle 4"/>
          <p:cNvSpPr/>
          <p:nvPr/>
        </p:nvSpPr>
        <p:spPr>
          <a:xfrm>
            <a:off x="5105400" y="3172264"/>
            <a:ext cx="5257800" cy="1384995"/>
          </a:xfrm>
          <a:prstGeom prst="rect">
            <a:avLst/>
          </a:prstGeom>
        </p:spPr>
        <p:txBody>
          <a:bodyPr wrap="square">
            <a:spAutoFit/>
          </a:bodyPr>
          <a:lstStyle/>
          <a:p>
            <a:pPr marL="457200" indent="-457200">
              <a:lnSpc>
                <a:spcPct val="150000"/>
              </a:lnSpc>
              <a:buFont typeface="Wingdings" pitchFamily="2" charset="2"/>
              <a:buChar char="ü"/>
            </a:pPr>
            <a:r>
              <a:rPr lang="en-US" sz="2800" dirty="0">
                <a:latin typeface="Century Gothic" pitchFamily="34" charset="0"/>
              </a:rPr>
              <a:t>Pre-processing</a:t>
            </a:r>
          </a:p>
          <a:p>
            <a:pPr marL="457200" indent="-457200">
              <a:lnSpc>
                <a:spcPct val="150000"/>
              </a:lnSpc>
              <a:buFont typeface="Wingdings" pitchFamily="2" charset="2"/>
              <a:buChar char="ü"/>
            </a:pPr>
            <a:r>
              <a:rPr lang="en-US" sz="2800" dirty="0">
                <a:latin typeface="Century Gothic" pitchFamily="34" charset="0"/>
              </a:rPr>
              <a:t>Post-processing</a:t>
            </a:r>
          </a:p>
        </p:txBody>
      </p:sp>
      <p:pic>
        <p:nvPicPr>
          <p:cNvPr id="2050" name="Picture 2" descr="http://thumbs.gograph.com/gg602846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2971801"/>
            <a:ext cx="2340551" cy="2271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0" y="5243513"/>
            <a:ext cx="3505200" cy="861774"/>
          </a:xfrm>
          <a:prstGeom prst="rect">
            <a:avLst/>
          </a:prstGeom>
          <a:noFill/>
        </p:spPr>
        <p:txBody>
          <a:bodyPr wrap="square" rtlCol="0">
            <a:spAutoFit/>
          </a:bodyPr>
          <a:lstStyle/>
          <a:p>
            <a:pPr algn="ctr"/>
            <a:r>
              <a:rPr lang="en-US" sz="2500" b="1" dirty="0">
                <a:solidFill>
                  <a:schemeClr val="tx2"/>
                </a:solidFill>
              </a:rPr>
              <a:t>Adaptation Technique:</a:t>
            </a:r>
          </a:p>
          <a:p>
            <a:pPr algn="ctr"/>
            <a:r>
              <a:rPr lang="en-US" sz="2500" b="1" dirty="0">
                <a:solidFill>
                  <a:schemeClr val="tx2"/>
                </a:solidFill>
              </a:rPr>
              <a:t>Component Wrapping</a:t>
            </a:r>
          </a:p>
        </p:txBody>
      </p:sp>
      <p:sp>
        <p:nvSpPr>
          <p:cNvPr id="6" name="Oval 5"/>
          <p:cNvSpPr/>
          <p:nvPr/>
        </p:nvSpPr>
        <p:spPr>
          <a:xfrm rot="20979900">
            <a:off x="6838756" y="4909863"/>
            <a:ext cx="3462392" cy="1004887"/>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500" dirty="0">
                <a:latin typeface="Segoe Print" pitchFamily="2" charset="0"/>
              </a:rPr>
              <a:t>Remove/Mask Conflicts</a:t>
            </a:r>
          </a:p>
        </p:txBody>
      </p:sp>
    </p:spTree>
    <p:extLst>
      <p:ext uri="{BB962C8B-B14F-4D97-AF65-F5344CB8AC3E}">
        <p14:creationId xmlns:p14="http://schemas.microsoft.com/office/powerpoint/2010/main" val="128127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pPr eaLnBrk="1" hangingPunct="1"/>
            <a:r>
              <a:rPr lang="en-US"/>
              <a:t>CBSE Activities </a:t>
            </a:r>
            <a:br>
              <a:rPr lang="en-US"/>
            </a:br>
            <a:r>
              <a:rPr lang="en-US"/>
              <a:t>– Component Adaptation </a:t>
            </a:r>
          </a:p>
        </p:txBody>
      </p:sp>
      <p:sp>
        <p:nvSpPr>
          <p:cNvPr id="9219" name="Rectangle 3"/>
          <p:cNvSpPr>
            <a:spLocks noGrp="1" noChangeArrowheads="1"/>
          </p:cNvSpPr>
          <p:nvPr>
            <p:ph type="body" idx="1"/>
          </p:nvPr>
        </p:nvSpPr>
        <p:spPr/>
        <p:txBody>
          <a:bodyPr/>
          <a:lstStyle/>
          <a:p>
            <a:pPr eaLnBrk="1" hangingPunct="1">
              <a:lnSpc>
                <a:spcPct val="80000"/>
              </a:lnSpc>
            </a:pPr>
            <a:r>
              <a:rPr lang="en-US" sz="2600" dirty="0"/>
              <a:t>To mitigate against these conflicts, an adaptation technique called component wrapping is often used. </a:t>
            </a:r>
          </a:p>
          <a:p>
            <a:pPr eaLnBrk="1" hangingPunct="1">
              <a:lnSpc>
                <a:spcPct val="80000"/>
              </a:lnSpc>
            </a:pPr>
            <a:r>
              <a:rPr lang="en-US" sz="2600" b="1" i="1" dirty="0">
                <a:solidFill>
                  <a:srgbClr val="FF3300"/>
                </a:solidFill>
              </a:rPr>
              <a:t>white-box wrapping</a:t>
            </a:r>
          </a:p>
          <a:p>
            <a:pPr lvl="1" eaLnBrk="1" hangingPunct="1">
              <a:lnSpc>
                <a:spcPct val="80000"/>
              </a:lnSpc>
            </a:pPr>
            <a:r>
              <a:rPr lang="en-US" sz="2200" dirty="0"/>
              <a:t>examines the internal processing details of the component and makes code-level modifications to remove any conflict.</a:t>
            </a:r>
          </a:p>
          <a:p>
            <a:pPr lvl="1" eaLnBrk="1" hangingPunct="1">
              <a:lnSpc>
                <a:spcPct val="80000"/>
              </a:lnSpc>
            </a:pPr>
            <a:r>
              <a:rPr lang="en-US" sz="2200" dirty="0"/>
              <a:t>Not for the case when COTS components are used.</a:t>
            </a:r>
          </a:p>
          <a:p>
            <a:pPr eaLnBrk="1" hangingPunct="1">
              <a:lnSpc>
                <a:spcPct val="80000"/>
              </a:lnSpc>
            </a:pPr>
            <a:r>
              <a:rPr lang="en-US" sz="2600" b="1" i="1" dirty="0">
                <a:solidFill>
                  <a:srgbClr val="FF3300"/>
                </a:solidFill>
              </a:rPr>
              <a:t>gray-box wrapping</a:t>
            </a:r>
          </a:p>
          <a:p>
            <a:pPr lvl="1" eaLnBrk="1" hangingPunct="1">
              <a:lnSpc>
                <a:spcPct val="80000"/>
              </a:lnSpc>
            </a:pPr>
            <a:r>
              <a:rPr lang="en-US" sz="2200" dirty="0"/>
              <a:t>applied when the component library provides a component extension language or API that enables conflicts to be removed or masked. </a:t>
            </a:r>
          </a:p>
          <a:p>
            <a:pPr eaLnBrk="1" hangingPunct="1">
              <a:lnSpc>
                <a:spcPct val="80000"/>
              </a:lnSpc>
            </a:pPr>
            <a:r>
              <a:rPr lang="en-US" sz="2600" b="1" i="1" dirty="0">
                <a:solidFill>
                  <a:srgbClr val="FF3300"/>
                </a:solidFill>
              </a:rPr>
              <a:t>black-box wrapping</a:t>
            </a:r>
          </a:p>
          <a:p>
            <a:pPr lvl="1" eaLnBrk="1" hangingPunct="1">
              <a:lnSpc>
                <a:spcPct val="80000"/>
              </a:lnSpc>
            </a:pPr>
            <a:r>
              <a:rPr lang="en-US" sz="2200" dirty="0"/>
              <a:t>requires the introduction of pre- and post processing at the component interface to remove or mask conflicts.</a:t>
            </a:r>
            <a:r>
              <a:rPr lang="en-US" dirty="0"/>
              <a:t> </a:t>
            </a:r>
          </a:p>
        </p:txBody>
      </p:sp>
    </p:spTree>
    <p:extLst>
      <p:ext uri="{BB962C8B-B14F-4D97-AF65-F5344CB8AC3E}">
        <p14:creationId xmlns:p14="http://schemas.microsoft.com/office/powerpoint/2010/main" val="953939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2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88" y="0"/>
            <a:ext cx="8763000" cy="1154652"/>
          </a:xfrm>
        </p:spPr>
        <p:txBody>
          <a:bodyPr>
            <a:normAutofit/>
          </a:bodyPr>
          <a:lstStyle/>
          <a:p>
            <a:r>
              <a:rPr lang="en-US" dirty="0"/>
              <a:t>CBSE Activities - Component Composition</a:t>
            </a:r>
          </a:p>
        </p:txBody>
      </p:sp>
      <p:sp>
        <p:nvSpPr>
          <p:cNvPr id="5" name="Rectangle 4"/>
          <p:cNvSpPr/>
          <p:nvPr/>
        </p:nvSpPr>
        <p:spPr>
          <a:xfrm>
            <a:off x="5087888" y="2204864"/>
            <a:ext cx="6336704" cy="1384995"/>
          </a:xfrm>
          <a:prstGeom prst="rect">
            <a:avLst/>
          </a:prstGeom>
        </p:spPr>
        <p:txBody>
          <a:bodyPr wrap="square">
            <a:spAutoFit/>
          </a:bodyPr>
          <a:lstStyle/>
          <a:p>
            <a:pPr marL="457200" indent="-457200">
              <a:lnSpc>
                <a:spcPct val="150000"/>
              </a:lnSpc>
              <a:buFont typeface="Wingdings" pitchFamily="2" charset="2"/>
              <a:buChar char="ü"/>
            </a:pPr>
            <a:r>
              <a:rPr lang="en-US" sz="2800" dirty="0">
                <a:latin typeface="Century Gothic" pitchFamily="34" charset="0"/>
              </a:rPr>
              <a:t>Assembles all the components together</a:t>
            </a:r>
          </a:p>
        </p:txBody>
      </p:sp>
      <p:pic>
        <p:nvPicPr>
          <p:cNvPr id="4098" name="Picture 2" descr="http://www.esterline.com/Portals/13/EIT%20Images/Standard_Building_Blocks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048000"/>
            <a:ext cx="2869738" cy="1981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87888" y="3789040"/>
            <a:ext cx="6336704" cy="2595711"/>
          </a:xfrm>
          <a:prstGeom prst="rect">
            <a:avLst/>
          </a:prstGeom>
        </p:spPr>
        <p:txBody>
          <a:bodyPr wrap="square">
            <a:spAutoFit/>
          </a:bodyPr>
          <a:lstStyle/>
          <a:p>
            <a:pPr marL="457200" indent="-457200">
              <a:lnSpc>
                <a:spcPct val="150000"/>
              </a:lnSpc>
              <a:buFont typeface="Wingdings" pitchFamily="2" charset="2"/>
              <a:buChar char="ü"/>
            </a:pPr>
            <a:r>
              <a:rPr lang="en-US" sz="2800" dirty="0">
                <a:latin typeface="Century Gothic" pitchFamily="34" charset="0"/>
              </a:rPr>
              <a:t>An infrastructure must be established to bind the components into an operational system</a:t>
            </a:r>
          </a:p>
        </p:txBody>
      </p:sp>
    </p:spTree>
    <p:extLst>
      <p:ext uri="{BB962C8B-B14F-4D97-AF65-F5344CB8AC3E}">
        <p14:creationId xmlns:p14="http://schemas.microsoft.com/office/powerpoint/2010/main" val="124604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88" y="0"/>
            <a:ext cx="8763000" cy="1154652"/>
          </a:xfrm>
        </p:spPr>
        <p:txBody>
          <a:bodyPr>
            <a:normAutofit/>
          </a:bodyPr>
          <a:lstStyle/>
          <a:p>
            <a:r>
              <a:rPr lang="en-US" dirty="0"/>
              <a:t>CBSE Activities - Component Update</a:t>
            </a:r>
          </a:p>
        </p:txBody>
      </p:sp>
      <p:sp>
        <p:nvSpPr>
          <p:cNvPr id="5" name="Rectangle 4"/>
          <p:cNvSpPr/>
          <p:nvPr/>
        </p:nvSpPr>
        <p:spPr>
          <a:xfrm>
            <a:off x="5105400" y="3172264"/>
            <a:ext cx="5257800" cy="1384995"/>
          </a:xfrm>
          <a:prstGeom prst="rect">
            <a:avLst/>
          </a:prstGeom>
        </p:spPr>
        <p:txBody>
          <a:bodyPr wrap="square">
            <a:spAutoFit/>
          </a:bodyPr>
          <a:lstStyle/>
          <a:p>
            <a:pPr marL="457200" indent="-457200">
              <a:lnSpc>
                <a:spcPct val="150000"/>
              </a:lnSpc>
              <a:buFont typeface="Wingdings" pitchFamily="2" charset="2"/>
              <a:buChar char="ü"/>
            </a:pPr>
            <a:r>
              <a:rPr lang="en-US" sz="2800" dirty="0">
                <a:latin typeface="Century Gothic" pitchFamily="34" charset="0"/>
              </a:rPr>
              <a:t>Requirement changed</a:t>
            </a:r>
          </a:p>
          <a:p>
            <a:pPr marL="457200" indent="-457200">
              <a:lnSpc>
                <a:spcPct val="150000"/>
              </a:lnSpc>
              <a:buFont typeface="Wingdings" pitchFamily="2" charset="2"/>
              <a:buChar char="ü"/>
            </a:pPr>
            <a:r>
              <a:rPr lang="en-US" sz="2800" dirty="0">
                <a:latin typeface="Century Gothic" pitchFamily="34" charset="0"/>
              </a:rPr>
              <a:t>New release</a:t>
            </a:r>
          </a:p>
        </p:txBody>
      </p:sp>
      <p:pic>
        <p:nvPicPr>
          <p:cNvPr id="8196" name="Picture 4" descr="http://www.yesmail.com/sites/default/files/emailmarketing.com/update%20butt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2438401"/>
            <a:ext cx="2390775" cy="240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71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small" dirty="0">
                <a:solidFill>
                  <a:schemeClr val="tx1"/>
                </a:solidFill>
              </a:rPr>
              <a:t>Benefits &amp; Obstacles of CBSE</a:t>
            </a:r>
          </a:p>
        </p:txBody>
      </p:sp>
    </p:spTree>
    <p:extLst>
      <p:ext uri="{BB962C8B-B14F-4D97-AF65-F5344CB8AC3E}">
        <p14:creationId xmlns:p14="http://schemas.microsoft.com/office/powerpoint/2010/main" val="4273424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 Benefits of CBSE</a:t>
            </a:r>
          </a:p>
        </p:txBody>
      </p:sp>
      <p:pic>
        <p:nvPicPr>
          <p:cNvPr id="9218" name="Picture 2" descr="http://files.softicons.com/download/folder-icons/dellios-system-icons-by-dellustrations/png/256/pl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8862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8400" y="2438400"/>
            <a:ext cx="5257800" cy="900246"/>
          </a:xfrm>
          <a:prstGeom prst="rect">
            <a:avLst/>
          </a:prstGeom>
        </p:spPr>
        <p:txBody>
          <a:bodyPr wrap="square">
            <a:spAutoFit/>
          </a:bodyPr>
          <a:lstStyle/>
          <a:p>
            <a:pPr marL="457200" indent="-457200">
              <a:lnSpc>
                <a:spcPct val="150000"/>
              </a:lnSpc>
              <a:buFont typeface="Wingdings" pitchFamily="2" charset="2"/>
              <a:buChar char="ü"/>
            </a:pPr>
            <a:r>
              <a:rPr lang="en-US" sz="3500" b="1" dirty="0">
                <a:latin typeface="Century Gothic" pitchFamily="34" charset="0"/>
              </a:rPr>
              <a:t>Improved Quality</a:t>
            </a:r>
          </a:p>
        </p:txBody>
      </p:sp>
    </p:spTree>
    <p:extLst>
      <p:ext uri="{BB962C8B-B14F-4D97-AF65-F5344CB8AC3E}">
        <p14:creationId xmlns:p14="http://schemas.microsoft.com/office/powerpoint/2010/main" val="17648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 Benefits of CBSE</a:t>
            </a:r>
          </a:p>
        </p:txBody>
      </p:sp>
      <p:pic>
        <p:nvPicPr>
          <p:cNvPr id="9218" name="Picture 2" descr="http://files.softicons.com/download/folder-icons/dellios-system-icons-by-dellustrations/png/256/pl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8862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8400" y="2438400"/>
            <a:ext cx="5257800" cy="900246"/>
          </a:xfrm>
          <a:prstGeom prst="rect">
            <a:avLst/>
          </a:prstGeom>
        </p:spPr>
        <p:txBody>
          <a:bodyPr wrap="square">
            <a:spAutoFit/>
          </a:bodyPr>
          <a:lstStyle/>
          <a:p>
            <a:pPr marL="457200" indent="-457200">
              <a:lnSpc>
                <a:spcPct val="150000"/>
              </a:lnSpc>
              <a:buFont typeface="Wingdings" pitchFamily="2" charset="2"/>
              <a:buChar char="ü"/>
            </a:pPr>
            <a:r>
              <a:rPr lang="en-US" sz="3500" b="1" dirty="0">
                <a:latin typeface="Century Gothic" pitchFamily="34" charset="0"/>
              </a:rPr>
              <a:t>Increase Productivity</a:t>
            </a:r>
          </a:p>
        </p:txBody>
      </p:sp>
    </p:spTree>
    <p:extLst>
      <p:ext uri="{BB962C8B-B14F-4D97-AF65-F5344CB8AC3E}">
        <p14:creationId xmlns:p14="http://schemas.microsoft.com/office/powerpoint/2010/main" val="158081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 </a:t>
            </a:r>
          </a:p>
        </p:txBody>
      </p:sp>
      <p:sp>
        <p:nvSpPr>
          <p:cNvPr id="3" name="Content Placeholder 2"/>
          <p:cNvSpPr>
            <a:spLocks noGrp="1"/>
          </p:cNvSpPr>
          <p:nvPr>
            <p:ph idx="1"/>
          </p:nvPr>
        </p:nvSpPr>
        <p:spPr/>
        <p:txBody>
          <a:bodyPr/>
          <a:lstStyle/>
          <a:p>
            <a:pPr>
              <a:buClr>
                <a:schemeClr val="tx2"/>
              </a:buClr>
              <a:buSzPct val="70000"/>
              <a:buFont typeface="Wingdings" pitchFamily="2" charset="2"/>
              <a:buChar char="l"/>
            </a:pPr>
            <a:r>
              <a:rPr lang="en-US" dirty="0"/>
              <a:t>Explain the 4 main activities in CBSE process </a:t>
            </a:r>
          </a:p>
          <a:p>
            <a:pPr>
              <a:buClr>
                <a:schemeClr val="tx2"/>
              </a:buClr>
              <a:buSzPct val="70000"/>
              <a:buFont typeface="Wingdings" pitchFamily="2" charset="2"/>
              <a:buChar char="l"/>
            </a:pPr>
            <a:r>
              <a:rPr lang="en-US" dirty="0"/>
              <a:t>Evaluate the use of CBSE approach – Benefits and Obstacles </a:t>
            </a:r>
            <a:r>
              <a:rPr lang="en-US" b="1" i="1" dirty="0">
                <a:solidFill>
                  <a:srgbClr val="FF3300"/>
                </a:solidFill>
              </a:rPr>
              <a:t> </a:t>
            </a:r>
          </a:p>
          <a:p>
            <a:pPr marL="0" indent="0">
              <a:buClr>
                <a:schemeClr val="tx2"/>
              </a:buClr>
              <a:buSzPct val="70000"/>
              <a:buNone/>
            </a:pPr>
            <a:endParaRPr lang="en-US" b="1" i="1" dirty="0">
              <a:solidFill>
                <a:srgbClr val="FF3300"/>
              </a:solidFill>
            </a:endParaRPr>
          </a:p>
        </p:txBody>
      </p:sp>
    </p:spTree>
    <p:extLst>
      <p:ext uri="{BB962C8B-B14F-4D97-AF65-F5344CB8AC3E}">
        <p14:creationId xmlns:p14="http://schemas.microsoft.com/office/powerpoint/2010/main" val="1926189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 Benefits of CBSE</a:t>
            </a:r>
          </a:p>
        </p:txBody>
      </p:sp>
      <p:pic>
        <p:nvPicPr>
          <p:cNvPr id="9218" name="Picture 2" descr="http://files.softicons.com/download/folder-icons/dellios-system-icons-by-dellustrations/png/256/pl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8862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8400" y="2438400"/>
            <a:ext cx="5257800" cy="900246"/>
          </a:xfrm>
          <a:prstGeom prst="rect">
            <a:avLst/>
          </a:prstGeom>
        </p:spPr>
        <p:txBody>
          <a:bodyPr wrap="square">
            <a:spAutoFit/>
          </a:bodyPr>
          <a:lstStyle/>
          <a:p>
            <a:pPr marL="457200" indent="-457200">
              <a:lnSpc>
                <a:spcPct val="150000"/>
              </a:lnSpc>
              <a:buFont typeface="Wingdings" pitchFamily="2" charset="2"/>
              <a:buChar char="ü"/>
            </a:pPr>
            <a:r>
              <a:rPr lang="en-US" sz="3500" b="1" dirty="0">
                <a:latin typeface="Century Gothic" pitchFamily="34" charset="0"/>
              </a:rPr>
              <a:t>Save Cost</a:t>
            </a:r>
          </a:p>
        </p:txBody>
      </p:sp>
    </p:spTree>
    <p:extLst>
      <p:ext uri="{BB962C8B-B14F-4D97-AF65-F5344CB8AC3E}">
        <p14:creationId xmlns:p14="http://schemas.microsoft.com/office/powerpoint/2010/main" val="21458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 Obstacles of CBSE</a:t>
            </a:r>
          </a:p>
        </p:txBody>
      </p:sp>
      <p:sp>
        <p:nvSpPr>
          <p:cNvPr id="4" name="Rectangle 3"/>
          <p:cNvSpPr/>
          <p:nvPr/>
        </p:nvSpPr>
        <p:spPr>
          <a:xfrm>
            <a:off x="2438400" y="2438400"/>
            <a:ext cx="5257800" cy="900246"/>
          </a:xfrm>
          <a:prstGeom prst="rect">
            <a:avLst/>
          </a:prstGeom>
        </p:spPr>
        <p:txBody>
          <a:bodyPr wrap="square">
            <a:spAutoFit/>
          </a:bodyPr>
          <a:lstStyle/>
          <a:p>
            <a:pPr marL="457200" indent="-457200">
              <a:lnSpc>
                <a:spcPct val="150000"/>
              </a:lnSpc>
              <a:buFont typeface="Century Gothic" pitchFamily="34" charset="0"/>
              <a:buChar char="×"/>
            </a:pPr>
            <a:r>
              <a:rPr lang="en-US" sz="3500" b="1" dirty="0">
                <a:latin typeface="Century Gothic" pitchFamily="34" charset="0"/>
              </a:rPr>
              <a:t>Training</a:t>
            </a:r>
          </a:p>
        </p:txBody>
      </p:sp>
      <p:pic>
        <p:nvPicPr>
          <p:cNvPr id="10242" name="Picture 2" descr="http://png-4.findicons.com/files/icons/773/dellios_system/512/min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3657601"/>
            <a:ext cx="260032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12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 Obstacles of CBSE</a:t>
            </a:r>
          </a:p>
        </p:txBody>
      </p:sp>
      <p:sp>
        <p:nvSpPr>
          <p:cNvPr id="4" name="Rectangle 3"/>
          <p:cNvSpPr/>
          <p:nvPr/>
        </p:nvSpPr>
        <p:spPr>
          <a:xfrm>
            <a:off x="2438400" y="2438400"/>
            <a:ext cx="5257800" cy="1708160"/>
          </a:xfrm>
          <a:prstGeom prst="rect">
            <a:avLst/>
          </a:prstGeom>
        </p:spPr>
        <p:txBody>
          <a:bodyPr wrap="square">
            <a:spAutoFit/>
          </a:bodyPr>
          <a:lstStyle/>
          <a:p>
            <a:pPr marL="457200" indent="-457200">
              <a:lnSpc>
                <a:spcPct val="150000"/>
              </a:lnSpc>
              <a:buFont typeface="Century Gothic" pitchFamily="34" charset="0"/>
              <a:buChar char="×"/>
            </a:pPr>
            <a:r>
              <a:rPr lang="en-US" sz="3500" b="1" dirty="0">
                <a:latin typeface="Century Gothic" pitchFamily="34" charset="0"/>
              </a:rPr>
              <a:t>Reuse – more trouble than it’s worth</a:t>
            </a:r>
          </a:p>
        </p:txBody>
      </p:sp>
      <p:pic>
        <p:nvPicPr>
          <p:cNvPr id="10242" name="Picture 2" descr="http://png-4.findicons.com/files/icons/773/dellios_system/512/min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3657601"/>
            <a:ext cx="260032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4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 Obstacles of CBSE</a:t>
            </a:r>
          </a:p>
        </p:txBody>
      </p:sp>
      <p:sp>
        <p:nvSpPr>
          <p:cNvPr id="4" name="Rectangle 3"/>
          <p:cNvSpPr/>
          <p:nvPr/>
        </p:nvSpPr>
        <p:spPr>
          <a:xfrm>
            <a:off x="2438400" y="2438400"/>
            <a:ext cx="5257800" cy="900246"/>
          </a:xfrm>
          <a:prstGeom prst="rect">
            <a:avLst/>
          </a:prstGeom>
        </p:spPr>
        <p:txBody>
          <a:bodyPr wrap="square">
            <a:spAutoFit/>
          </a:bodyPr>
          <a:lstStyle/>
          <a:p>
            <a:pPr marL="457200" indent="-457200">
              <a:lnSpc>
                <a:spcPct val="150000"/>
              </a:lnSpc>
              <a:buFont typeface="Century Gothic" pitchFamily="34" charset="0"/>
              <a:buChar char="×"/>
            </a:pPr>
            <a:r>
              <a:rPr lang="en-US" sz="3500" b="1" dirty="0">
                <a:latin typeface="Century Gothic" pitchFamily="34" charset="0"/>
              </a:rPr>
              <a:t>No incentive</a:t>
            </a:r>
          </a:p>
        </p:txBody>
      </p:sp>
      <p:pic>
        <p:nvPicPr>
          <p:cNvPr id="10242" name="Picture 2" descr="http://png-4.findicons.com/files/icons/773/dellios_system/512/min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3657601"/>
            <a:ext cx="260032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0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 Obstacles of CBSE</a:t>
            </a:r>
          </a:p>
        </p:txBody>
      </p:sp>
      <p:sp>
        <p:nvSpPr>
          <p:cNvPr id="4" name="Rectangle 3"/>
          <p:cNvSpPr/>
          <p:nvPr/>
        </p:nvSpPr>
        <p:spPr>
          <a:xfrm>
            <a:off x="2438400" y="2133601"/>
            <a:ext cx="7010400" cy="2585323"/>
          </a:xfrm>
          <a:prstGeom prst="rect">
            <a:avLst/>
          </a:prstGeom>
        </p:spPr>
        <p:txBody>
          <a:bodyPr wrap="square">
            <a:spAutoFit/>
          </a:bodyPr>
          <a:lstStyle/>
          <a:p>
            <a:pPr marL="457200" indent="-457200">
              <a:lnSpc>
                <a:spcPct val="150000"/>
              </a:lnSpc>
              <a:buFont typeface="Century Gothic" pitchFamily="34" charset="0"/>
              <a:buChar char="×"/>
            </a:pPr>
            <a:r>
              <a:rPr lang="en-US" sz="3600" b="1" i="1" dirty="0"/>
              <a:t>Software development methodologies which do not facilitate reuse</a:t>
            </a:r>
            <a:endParaRPr lang="en-US" sz="3500" b="1" dirty="0">
              <a:latin typeface="Century Gothic" pitchFamily="34" charset="0"/>
            </a:endParaRPr>
          </a:p>
        </p:txBody>
      </p:sp>
      <p:pic>
        <p:nvPicPr>
          <p:cNvPr id="10242" name="Picture 2" descr="http://png-4.findicons.com/files/icons/773/dellios_system/512/min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3657601"/>
            <a:ext cx="260032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99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Revision</a:t>
            </a:r>
          </a:p>
        </p:txBody>
      </p:sp>
      <p:sp>
        <p:nvSpPr>
          <p:cNvPr id="3" name="Content Placeholder 2"/>
          <p:cNvSpPr>
            <a:spLocks noGrp="1"/>
          </p:cNvSpPr>
          <p:nvPr>
            <p:ph idx="1"/>
          </p:nvPr>
        </p:nvSpPr>
        <p:spPr/>
        <p:txBody>
          <a:bodyPr>
            <a:normAutofit/>
          </a:bodyPr>
          <a:lstStyle/>
          <a:p>
            <a:r>
              <a:rPr lang="en-US" sz="4000" dirty="0"/>
              <a:t>CBSE 4 activities</a:t>
            </a:r>
          </a:p>
          <a:p>
            <a:r>
              <a:rPr lang="en-US" sz="4000" dirty="0"/>
              <a:t>CBSE Benefits</a:t>
            </a:r>
          </a:p>
          <a:p>
            <a:r>
              <a:rPr lang="en-US" sz="4000" dirty="0"/>
              <a:t>CBSE Obstacles</a:t>
            </a:r>
          </a:p>
        </p:txBody>
      </p:sp>
    </p:spTree>
    <p:extLst>
      <p:ext uri="{BB962C8B-B14F-4D97-AF65-F5344CB8AC3E}">
        <p14:creationId xmlns:p14="http://schemas.microsoft.com/office/powerpoint/2010/main" val="371730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a:bodyPr>
          <a:lstStyle/>
          <a:p>
            <a:r>
              <a:rPr lang="en-MY" sz="3001" b="1" dirty="0"/>
              <a:t>3 Level of CASE</a:t>
            </a:r>
          </a:p>
        </p:txBody>
      </p:sp>
      <p:sp>
        <p:nvSpPr>
          <p:cNvPr id="3" name="Title 2"/>
          <p:cNvSpPr>
            <a:spLocks noGrp="1"/>
          </p:cNvSpPr>
          <p:nvPr>
            <p:ph type="title"/>
          </p:nvPr>
        </p:nvSpPr>
        <p:spPr/>
        <p:txBody>
          <a:bodyPr>
            <a:normAutofit/>
          </a:bodyPr>
          <a:lstStyle/>
          <a:p>
            <a:r>
              <a:rPr lang="en-US" altLang="zh-CN" dirty="0">
                <a:solidFill>
                  <a:schemeClr val="tx1"/>
                </a:solidFill>
              </a:rPr>
              <a:t>Computer</a:t>
            </a:r>
            <a:r>
              <a:rPr lang="en-MY" altLang="zh-CN" dirty="0">
                <a:solidFill>
                  <a:schemeClr val="tx1"/>
                </a:solidFill>
              </a:rPr>
              <a:t>-Aided Software Engineering (</a:t>
            </a:r>
            <a:r>
              <a:rPr lang="en-MY" dirty="0">
                <a:solidFill>
                  <a:srgbClr val="C00000"/>
                </a:solidFill>
              </a:rPr>
              <a:t>CASE</a:t>
            </a:r>
            <a:r>
              <a:rPr lang="en-MY" dirty="0">
                <a:solidFill>
                  <a:schemeClr val="tx1"/>
                </a:solidFill>
              </a:rPr>
              <a:t>) Technology</a:t>
            </a:r>
          </a:p>
        </p:txBody>
      </p:sp>
    </p:spTree>
    <p:extLst>
      <p:ext uri="{BB962C8B-B14F-4D97-AF65-F5344CB8AC3E}">
        <p14:creationId xmlns:p14="http://schemas.microsoft.com/office/powerpoint/2010/main" val="375316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CASE Technology</a:t>
            </a:r>
          </a:p>
        </p:txBody>
      </p:sp>
      <p:pic>
        <p:nvPicPr>
          <p:cNvPr id="3" name="Picture 2" descr="http://thumbs.gograph.com/gg646309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714" y="1780653"/>
            <a:ext cx="2344989" cy="234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192720" y="2523797"/>
            <a:ext cx="7015848" cy="461665"/>
          </a:xfrm>
          <a:prstGeom prst="rect">
            <a:avLst/>
          </a:prstGeom>
        </p:spPr>
        <p:txBody>
          <a:bodyPr wrap="square">
            <a:spAutoFit/>
          </a:bodyPr>
          <a:lstStyle/>
          <a:p>
            <a:r>
              <a:rPr lang="en-US" altLang="en-US" sz="2400" b="1" i="1" dirty="0">
                <a:latin typeface="Comic Sans MS" pitchFamily="66" charset="0"/>
                <a:cs typeface="Times New Roman" pitchFamily="18" charset="0"/>
              </a:rPr>
              <a:t>1. Production Process Support Technology</a:t>
            </a:r>
            <a:endParaRPr lang="en-US" sz="2400" dirty="0">
              <a:latin typeface="Comic Sans MS" pitchFamily="66" charset="0"/>
            </a:endParaRPr>
          </a:p>
        </p:txBody>
      </p:sp>
      <p:sp>
        <p:nvSpPr>
          <p:cNvPr id="5" name="Right Arrow 4"/>
          <p:cNvSpPr/>
          <p:nvPr/>
        </p:nvSpPr>
        <p:spPr>
          <a:xfrm>
            <a:off x="4307932" y="3048637"/>
            <a:ext cx="3241204" cy="1404522"/>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101" dirty="0">
                <a:solidFill>
                  <a:schemeClr val="bg1"/>
                </a:solidFill>
                <a:latin typeface="Arial" charset="0"/>
                <a:cs typeface="Times New Roman" pitchFamily="18" charset="0"/>
              </a:rPr>
              <a:t>Process activities</a:t>
            </a:r>
            <a:endParaRPr lang="en-US" sz="2101" dirty="0">
              <a:solidFill>
                <a:schemeClr val="bg1"/>
              </a:solidFill>
            </a:endParaRPr>
          </a:p>
        </p:txBody>
      </p:sp>
      <p:sp>
        <p:nvSpPr>
          <p:cNvPr id="6" name="TextBox 5"/>
          <p:cNvSpPr txBox="1"/>
          <p:nvPr/>
        </p:nvSpPr>
        <p:spPr>
          <a:xfrm>
            <a:off x="7700644" y="3252830"/>
            <a:ext cx="3018088" cy="1200329"/>
          </a:xfrm>
          <a:prstGeom prst="rect">
            <a:avLst/>
          </a:prstGeom>
          <a:noFill/>
        </p:spPr>
        <p:txBody>
          <a:bodyPr wrap="square" rtlCol="0">
            <a:spAutoFit/>
          </a:bodyPr>
          <a:lstStyle/>
          <a:p>
            <a:pPr marL="257244" indent="-257244">
              <a:buFont typeface="Wingdings" pitchFamily="2" charset="2"/>
              <a:buChar char="ü"/>
            </a:pPr>
            <a:r>
              <a:rPr lang="en-US" sz="2400" dirty="0"/>
              <a:t>Specification </a:t>
            </a:r>
          </a:p>
          <a:p>
            <a:pPr marL="257244" indent="-257244">
              <a:buFont typeface="Wingdings" pitchFamily="2" charset="2"/>
              <a:buChar char="ü"/>
            </a:pPr>
            <a:r>
              <a:rPr lang="en-US" sz="2400" dirty="0"/>
              <a:t>Design</a:t>
            </a:r>
          </a:p>
          <a:p>
            <a:pPr marL="257244" indent="-257244">
              <a:buFont typeface="Wingdings" pitchFamily="2" charset="2"/>
              <a:buChar char="ü"/>
            </a:pPr>
            <a:r>
              <a:rPr lang="en-US" sz="2400" dirty="0"/>
              <a:t>Testing </a:t>
            </a:r>
          </a:p>
        </p:txBody>
      </p:sp>
      <p:sp>
        <p:nvSpPr>
          <p:cNvPr id="7" name="Rectangle 6"/>
          <p:cNvSpPr/>
          <p:nvPr/>
        </p:nvSpPr>
        <p:spPr>
          <a:xfrm>
            <a:off x="1415480" y="4129994"/>
            <a:ext cx="1699311" cy="369332"/>
          </a:xfrm>
          <a:prstGeom prst="rect">
            <a:avLst/>
          </a:prstGeom>
        </p:spPr>
        <p:txBody>
          <a:bodyPr wrap="none">
            <a:spAutoFit/>
          </a:bodyPr>
          <a:lstStyle/>
          <a:p>
            <a:r>
              <a:rPr lang="en-US" dirty="0"/>
              <a:t>3 Levels of CASE</a:t>
            </a:r>
            <a:endParaRPr lang="en-MY" dirty="0"/>
          </a:p>
        </p:txBody>
      </p:sp>
    </p:spTree>
    <p:extLst>
      <p:ext uri="{BB962C8B-B14F-4D97-AF65-F5344CB8AC3E}">
        <p14:creationId xmlns:p14="http://schemas.microsoft.com/office/powerpoint/2010/main" val="69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12"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6">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9"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6">
                                            <p:txEl>
                                              <p:pRg st="1" end="1"/>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26"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6">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CASE Technology</a:t>
            </a:r>
          </a:p>
        </p:txBody>
      </p:sp>
      <p:pic>
        <p:nvPicPr>
          <p:cNvPr id="3" name="Picture 2" descr="http://thumbs.gograph.com/gg646309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714" y="1780653"/>
            <a:ext cx="2344989" cy="234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192720" y="2523797"/>
            <a:ext cx="7015848" cy="461665"/>
          </a:xfrm>
          <a:prstGeom prst="rect">
            <a:avLst/>
          </a:prstGeom>
        </p:spPr>
        <p:txBody>
          <a:bodyPr wrap="square">
            <a:spAutoFit/>
          </a:bodyPr>
          <a:lstStyle/>
          <a:p>
            <a:r>
              <a:rPr lang="en-US" altLang="en-US" sz="2400" b="1" i="1" dirty="0">
                <a:latin typeface="Comic Sans MS" pitchFamily="66" charset="0"/>
                <a:cs typeface="Times New Roman" pitchFamily="18" charset="0"/>
              </a:rPr>
              <a:t>2. Process Management Tech</a:t>
            </a:r>
            <a:endParaRPr lang="en-US" sz="2400" dirty="0">
              <a:latin typeface="Comic Sans MS" pitchFamily="66" charset="0"/>
            </a:endParaRPr>
          </a:p>
        </p:txBody>
      </p:sp>
      <p:sp>
        <p:nvSpPr>
          <p:cNvPr id="5" name="Right Arrow 4"/>
          <p:cNvSpPr/>
          <p:nvPr/>
        </p:nvSpPr>
        <p:spPr>
          <a:xfrm>
            <a:off x="4307932" y="3048637"/>
            <a:ext cx="3241204" cy="1404522"/>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101" dirty="0">
                <a:solidFill>
                  <a:schemeClr val="bg1"/>
                </a:solidFill>
                <a:latin typeface="Arial" charset="0"/>
                <a:cs typeface="Times New Roman" pitchFamily="18" charset="0"/>
              </a:rPr>
              <a:t>Modeling and Process Management</a:t>
            </a:r>
            <a:endParaRPr lang="en-US" sz="2101" dirty="0">
              <a:solidFill>
                <a:schemeClr val="bg1"/>
              </a:solidFill>
            </a:endParaRPr>
          </a:p>
        </p:txBody>
      </p:sp>
      <p:sp>
        <p:nvSpPr>
          <p:cNvPr id="6" name="TextBox 5"/>
          <p:cNvSpPr txBox="1"/>
          <p:nvPr/>
        </p:nvSpPr>
        <p:spPr>
          <a:xfrm>
            <a:off x="7700644" y="3252830"/>
            <a:ext cx="3018088" cy="3046988"/>
          </a:xfrm>
          <a:prstGeom prst="rect">
            <a:avLst/>
          </a:prstGeom>
          <a:noFill/>
        </p:spPr>
        <p:txBody>
          <a:bodyPr wrap="square" rtlCol="0">
            <a:spAutoFit/>
          </a:bodyPr>
          <a:lstStyle/>
          <a:p>
            <a:pPr marL="257244" indent="-257244">
              <a:buFont typeface="Wingdings" pitchFamily="2" charset="2"/>
              <a:buChar char="ü"/>
            </a:pPr>
            <a:r>
              <a:rPr lang="en-US" sz="2400" dirty="0"/>
              <a:t>Risk </a:t>
            </a:r>
            <a:r>
              <a:rPr lang="en-US" sz="2400" dirty="0" err="1"/>
              <a:t>Mgmt</a:t>
            </a:r>
            <a:endParaRPr lang="en-US" sz="2400" dirty="0"/>
          </a:p>
          <a:p>
            <a:pPr marL="257244" indent="-257244">
              <a:buFont typeface="Wingdings" pitchFamily="2" charset="2"/>
              <a:buChar char="ü"/>
            </a:pPr>
            <a:r>
              <a:rPr lang="en-US" sz="2400" dirty="0"/>
              <a:t>Requirement </a:t>
            </a:r>
            <a:r>
              <a:rPr lang="en-US" sz="2400" dirty="0" err="1"/>
              <a:t>Mgmt</a:t>
            </a:r>
            <a:endParaRPr lang="en-US" sz="2400" dirty="0"/>
          </a:p>
          <a:p>
            <a:pPr marL="257244" indent="-257244">
              <a:buFont typeface="Wingdings" pitchFamily="2" charset="2"/>
              <a:buChar char="ü"/>
            </a:pPr>
            <a:r>
              <a:rPr lang="en-US" sz="2400" dirty="0"/>
              <a:t>Change </a:t>
            </a:r>
            <a:r>
              <a:rPr lang="en-US" sz="2400" dirty="0" err="1"/>
              <a:t>Mgmt</a:t>
            </a:r>
            <a:endParaRPr lang="en-US" sz="2400" dirty="0"/>
          </a:p>
          <a:p>
            <a:pPr marL="257244" indent="-257244">
              <a:buFont typeface="Wingdings" pitchFamily="2" charset="2"/>
              <a:buChar char="ü"/>
            </a:pPr>
            <a:r>
              <a:rPr lang="en-US" sz="2400" dirty="0"/>
              <a:t>HR </a:t>
            </a:r>
            <a:r>
              <a:rPr lang="en-US" sz="2400" dirty="0" err="1"/>
              <a:t>Mgmt</a:t>
            </a:r>
            <a:endParaRPr lang="en-US" sz="2400" dirty="0"/>
          </a:p>
          <a:p>
            <a:pPr marL="257244" indent="-257244">
              <a:buFont typeface="Wingdings" pitchFamily="2" charset="2"/>
              <a:buChar char="ü"/>
            </a:pPr>
            <a:r>
              <a:rPr lang="en-US" sz="2400" dirty="0"/>
              <a:t>Time </a:t>
            </a:r>
            <a:r>
              <a:rPr lang="en-US" sz="2400" dirty="0" err="1"/>
              <a:t>Mgmt</a:t>
            </a:r>
            <a:endParaRPr lang="en-US" sz="2400" dirty="0"/>
          </a:p>
          <a:p>
            <a:pPr marL="257244" indent="-257244">
              <a:buFont typeface="Wingdings" pitchFamily="2" charset="2"/>
              <a:buChar char="ü"/>
            </a:pPr>
            <a:r>
              <a:rPr lang="en-US" sz="2400" dirty="0"/>
              <a:t>Cost </a:t>
            </a:r>
            <a:r>
              <a:rPr lang="en-US" sz="2400" dirty="0" err="1"/>
              <a:t>Mgmt</a:t>
            </a:r>
            <a:endParaRPr lang="en-US" sz="2400" dirty="0"/>
          </a:p>
          <a:p>
            <a:pPr marL="257244" indent="-257244">
              <a:buFont typeface="Wingdings" pitchFamily="2" charset="2"/>
              <a:buChar char="ü"/>
            </a:pPr>
            <a:r>
              <a:rPr lang="en-US" sz="2400" dirty="0"/>
              <a:t>Quality </a:t>
            </a:r>
            <a:r>
              <a:rPr lang="en-US" sz="2400" dirty="0" err="1"/>
              <a:t>Mgmt</a:t>
            </a:r>
            <a:endParaRPr lang="en-US" sz="2400" dirty="0"/>
          </a:p>
          <a:p>
            <a:pPr marL="257244" indent="-257244">
              <a:buFont typeface="Wingdings" pitchFamily="2" charset="2"/>
              <a:buChar char="ü"/>
            </a:pPr>
            <a:r>
              <a:rPr lang="en-US" sz="2400" dirty="0"/>
              <a:t>Configuration </a:t>
            </a:r>
            <a:r>
              <a:rPr lang="en-US" sz="2400" dirty="0" err="1"/>
              <a:t>Mgmt</a:t>
            </a:r>
            <a:endParaRPr lang="en-US" sz="2400" dirty="0"/>
          </a:p>
        </p:txBody>
      </p:sp>
      <p:sp>
        <p:nvSpPr>
          <p:cNvPr id="7" name="Rectangle 6"/>
          <p:cNvSpPr/>
          <p:nvPr/>
        </p:nvSpPr>
        <p:spPr>
          <a:xfrm>
            <a:off x="1415480" y="4129994"/>
            <a:ext cx="1699311" cy="369332"/>
          </a:xfrm>
          <a:prstGeom prst="rect">
            <a:avLst/>
          </a:prstGeom>
        </p:spPr>
        <p:txBody>
          <a:bodyPr wrap="none">
            <a:spAutoFit/>
          </a:bodyPr>
          <a:lstStyle/>
          <a:p>
            <a:r>
              <a:rPr lang="en-US" dirty="0"/>
              <a:t>3 Levels of CASE</a:t>
            </a:r>
            <a:endParaRPr lang="en-MY" dirty="0"/>
          </a:p>
        </p:txBody>
      </p:sp>
    </p:spTree>
    <p:extLst>
      <p:ext uri="{BB962C8B-B14F-4D97-AF65-F5344CB8AC3E}">
        <p14:creationId xmlns:p14="http://schemas.microsoft.com/office/powerpoint/2010/main" val="44299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12"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6">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9"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6">
                                            <p:txEl>
                                              <p:pRg st="1" end="1"/>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26"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6">
                                            <p:txEl>
                                              <p:pRg st="2" end="2"/>
                                            </p:txEl>
                                          </p:spTgt>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33"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6">
                                            <p:txEl>
                                              <p:pRg st="3" end="3"/>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6">
                                            <p:txEl>
                                              <p:pRg st="4" end="4"/>
                                            </p:txEl>
                                          </p:spTgt>
                                        </p:tgtEl>
                                        <p:attrNameLst>
                                          <p:attrName>style.visibility</p:attrName>
                                        </p:attrNameLst>
                                      </p:cBhvr>
                                      <p:to>
                                        <p:strVal val="visible"/>
                                      </p:to>
                                    </p:set>
                                    <p:anim calcmode="discrete" valueType="clr">
                                      <p:cBhvr override="childStyle">
                                        <p:cTn id="40" dur="80"/>
                                        <p:tgtEl>
                                          <p:spTgt spid="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6">
                                            <p:txEl>
                                              <p:pRg st="4" end="4"/>
                                            </p:txEl>
                                          </p:spTgt>
                                        </p:tgtEl>
                                        <p:attrNameLst>
                                          <p:attrName>fillcolor</p:attrName>
                                        </p:attrNameLst>
                                      </p:cBhvr>
                                      <p:tavLst>
                                        <p:tav tm="0">
                                          <p:val>
                                            <p:clrVal>
                                              <a:schemeClr val="accent2"/>
                                            </p:clrVal>
                                          </p:val>
                                        </p:tav>
                                        <p:tav tm="50000">
                                          <p:val>
                                            <p:clrVal>
                                              <a:schemeClr val="hlink"/>
                                            </p:clrVal>
                                          </p:val>
                                        </p:tav>
                                      </p:tavLst>
                                    </p:anim>
                                    <p:set>
                                      <p:cBhvr>
                                        <p:cTn id="42" dur="80"/>
                                        <p:tgtEl>
                                          <p:spTgt spid="6">
                                            <p:txEl>
                                              <p:pRg st="4" end="4"/>
                                            </p:txEl>
                                          </p:spTgt>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7" presetClass="entr" presetSubtype="0" fill="hold" nodeType="clickEffect">
                                  <p:stCondLst>
                                    <p:cond delay="0"/>
                                  </p:stCondLst>
                                  <p:iterate type="lt">
                                    <p:tmPct val="50000"/>
                                  </p:iterate>
                                  <p:childTnLst>
                                    <p:set>
                                      <p:cBhvr>
                                        <p:cTn id="46" dur="1" fill="hold">
                                          <p:stCondLst>
                                            <p:cond delay="0"/>
                                          </p:stCondLst>
                                        </p:cTn>
                                        <p:tgtEl>
                                          <p:spTgt spid="6">
                                            <p:txEl>
                                              <p:pRg st="5" end="5"/>
                                            </p:txEl>
                                          </p:spTgt>
                                        </p:tgtEl>
                                        <p:attrNameLst>
                                          <p:attrName>style.visibility</p:attrName>
                                        </p:attrNameLst>
                                      </p:cBhvr>
                                      <p:to>
                                        <p:strVal val="visible"/>
                                      </p:to>
                                    </p:set>
                                    <p:anim calcmode="discrete" valueType="clr">
                                      <p:cBhvr override="childStyle">
                                        <p:cTn id="47" dur="80"/>
                                        <p:tgtEl>
                                          <p:spTgt spid="6">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6">
                                            <p:txEl>
                                              <p:pRg st="5" end="5"/>
                                            </p:txEl>
                                          </p:spTgt>
                                        </p:tgtEl>
                                        <p:attrNameLst>
                                          <p:attrName>fillcolor</p:attrName>
                                        </p:attrNameLst>
                                      </p:cBhvr>
                                      <p:tavLst>
                                        <p:tav tm="0">
                                          <p:val>
                                            <p:clrVal>
                                              <a:schemeClr val="accent2"/>
                                            </p:clrVal>
                                          </p:val>
                                        </p:tav>
                                        <p:tav tm="50000">
                                          <p:val>
                                            <p:clrVal>
                                              <a:schemeClr val="hlink"/>
                                            </p:clrVal>
                                          </p:val>
                                        </p:tav>
                                      </p:tavLst>
                                    </p:anim>
                                    <p:set>
                                      <p:cBhvr>
                                        <p:cTn id="49" dur="80"/>
                                        <p:tgtEl>
                                          <p:spTgt spid="6">
                                            <p:txEl>
                                              <p:pRg st="5" end="5"/>
                                            </p:txEl>
                                          </p:spTgt>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27" presetClass="entr" presetSubtype="0" fill="hold" nodeType="clickEffect">
                                  <p:stCondLst>
                                    <p:cond delay="0"/>
                                  </p:stCondLst>
                                  <p:iterate type="lt">
                                    <p:tmPct val="50000"/>
                                  </p:iterate>
                                  <p:childTnLst>
                                    <p:set>
                                      <p:cBhvr>
                                        <p:cTn id="53" dur="1" fill="hold">
                                          <p:stCondLst>
                                            <p:cond delay="0"/>
                                          </p:stCondLst>
                                        </p:cTn>
                                        <p:tgtEl>
                                          <p:spTgt spid="6">
                                            <p:txEl>
                                              <p:pRg st="6" end="6"/>
                                            </p:txEl>
                                          </p:spTgt>
                                        </p:tgtEl>
                                        <p:attrNameLst>
                                          <p:attrName>style.visibility</p:attrName>
                                        </p:attrNameLst>
                                      </p:cBhvr>
                                      <p:to>
                                        <p:strVal val="visible"/>
                                      </p:to>
                                    </p:set>
                                    <p:anim calcmode="discrete" valueType="clr">
                                      <p:cBhvr override="childStyle">
                                        <p:cTn id="54" dur="80"/>
                                        <p:tgtEl>
                                          <p:spTgt spid="6">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6">
                                            <p:txEl>
                                              <p:pRg st="6" end="6"/>
                                            </p:txEl>
                                          </p:spTgt>
                                        </p:tgtEl>
                                        <p:attrNameLst>
                                          <p:attrName>fillcolor</p:attrName>
                                        </p:attrNameLst>
                                      </p:cBhvr>
                                      <p:tavLst>
                                        <p:tav tm="0">
                                          <p:val>
                                            <p:clrVal>
                                              <a:schemeClr val="accent2"/>
                                            </p:clrVal>
                                          </p:val>
                                        </p:tav>
                                        <p:tav tm="50000">
                                          <p:val>
                                            <p:clrVal>
                                              <a:schemeClr val="hlink"/>
                                            </p:clrVal>
                                          </p:val>
                                        </p:tav>
                                      </p:tavLst>
                                    </p:anim>
                                    <p:set>
                                      <p:cBhvr>
                                        <p:cTn id="56" dur="80"/>
                                        <p:tgtEl>
                                          <p:spTgt spid="6">
                                            <p:txEl>
                                              <p:pRg st="6" end="6"/>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27" presetClass="entr" presetSubtype="0" fill="hold" nodeType="clickEffect">
                                  <p:stCondLst>
                                    <p:cond delay="0"/>
                                  </p:stCondLst>
                                  <p:iterate type="lt">
                                    <p:tmPct val="50000"/>
                                  </p:iterate>
                                  <p:childTnLst>
                                    <p:set>
                                      <p:cBhvr>
                                        <p:cTn id="60" dur="1" fill="hold">
                                          <p:stCondLst>
                                            <p:cond delay="0"/>
                                          </p:stCondLst>
                                        </p:cTn>
                                        <p:tgtEl>
                                          <p:spTgt spid="6">
                                            <p:txEl>
                                              <p:pRg st="7" end="7"/>
                                            </p:txEl>
                                          </p:spTgt>
                                        </p:tgtEl>
                                        <p:attrNameLst>
                                          <p:attrName>style.visibility</p:attrName>
                                        </p:attrNameLst>
                                      </p:cBhvr>
                                      <p:to>
                                        <p:strVal val="visible"/>
                                      </p:to>
                                    </p:set>
                                    <p:anim calcmode="discrete" valueType="clr">
                                      <p:cBhvr override="childStyle">
                                        <p:cTn id="61" dur="80"/>
                                        <p:tgtEl>
                                          <p:spTgt spid="6">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6">
                                            <p:txEl>
                                              <p:pRg st="7" end="7"/>
                                            </p:txEl>
                                          </p:spTgt>
                                        </p:tgtEl>
                                        <p:attrNameLst>
                                          <p:attrName>fillcolor</p:attrName>
                                        </p:attrNameLst>
                                      </p:cBhvr>
                                      <p:tavLst>
                                        <p:tav tm="0">
                                          <p:val>
                                            <p:clrVal>
                                              <a:schemeClr val="accent2"/>
                                            </p:clrVal>
                                          </p:val>
                                        </p:tav>
                                        <p:tav tm="50000">
                                          <p:val>
                                            <p:clrVal>
                                              <a:schemeClr val="hlink"/>
                                            </p:clrVal>
                                          </p:val>
                                        </p:tav>
                                      </p:tavLst>
                                    </p:anim>
                                    <p:set>
                                      <p:cBhvr>
                                        <p:cTn id="63" dur="80"/>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CASE Technology</a:t>
            </a:r>
          </a:p>
        </p:txBody>
      </p:sp>
      <p:pic>
        <p:nvPicPr>
          <p:cNvPr id="3" name="Picture 2" descr="http://thumbs.gograph.com/gg646309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714" y="1780653"/>
            <a:ext cx="2344989" cy="234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4192720" y="2523797"/>
            <a:ext cx="7015848" cy="461665"/>
          </a:xfrm>
          <a:prstGeom prst="rect">
            <a:avLst/>
          </a:prstGeom>
        </p:spPr>
        <p:txBody>
          <a:bodyPr wrap="square">
            <a:spAutoFit/>
          </a:bodyPr>
          <a:lstStyle/>
          <a:p>
            <a:r>
              <a:rPr lang="en-US" altLang="en-US" sz="2400" b="1" i="1" dirty="0">
                <a:latin typeface="Comic Sans MS" pitchFamily="66" charset="0"/>
                <a:cs typeface="Times New Roman" pitchFamily="18" charset="0"/>
              </a:rPr>
              <a:t>3. Meta-CASE Technology</a:t>
            </a:r>
            <a:endParaRPr lang="en-US" sz="2400" dirty="0">
              <a:latin typeface="Comic Sans MS" pitchFamily="66" charset="0"/>
            </a:endParaRPr>
          </a:p>
        </p:txBody>
      </p:sp>
      <p:sp>
        <p:nvSpPr>
          <p:cNvPr id="7" name="Rectangle 6"/>
          <p:cNvSpPr/>
          <p:nvPr/>
        </p:nvSpPr>
        <p:spPr>
          <a:xfrm>
            <a:off x="1415480" y="4129994"/>
            <a:ext cx="1699311" cy="369332"/>
          </a:xfrm>
          <a:prstGeom prst="rect">
            <a:avLst/>
          </a:prstGeom>
        </p:spPr>
        <p:txBody>
          <a:bodyPr wrap="none">
            <a:spAutoFit/>
          </a:bodyPr>
          <a:lstStyle/>
          <a:p>
            <a:r>
              <a:rPr lang="en-US" dirty="0"/>
              <a:t>3 Levels of CASE</a:t>
            </a:r>
            <a:endParaRPr lang="en-MY" dirty="0"/>
          </a:p>
        </p:txBody>
      </p:sp>
      <p:sp>
        <p:nvSpPr>
          <p:cNvPr id="8" name="TextBox 7"/>
          <p:cNvSpPr txBox="1"/>
          <p:nvPr/>
        </p:nvSpPr>
        <p:spPr>
          <a:xfrm>
            <a:off x="4583832" y="3057392"/>
            <a:ext cx="4526578" cy="369332"/>
          </a:xfrm>
          <a:prstGeom prst="rect">
            <a:avLst/>
          </a:prstGeom>
          <a:noFill/>
        </p:spPr>
        <p:txBody>
          <a:bodyPr wrap="square" rtlCol="0">
            <a:spAutoFit/>
          </a:bodyPr>
          <a:lstStyle/>
          <a:p>
            <a:pPr marL="257244" indent="-257244">
              <a:buFont typeface="Wingdings" pitchFamily="2" charset="2"/>
              <a:buChar char="ü"/>
            </a:pPr>
            <a:r>
              <a:rPr lang="en-US" dirty="0"/>
              <a:t>Generator to create technology 1 &amp; 2 </a:t>
            </a:r>
          </a:p>
        </p:txBody>
      </p:sp>
      <p:sp>
        <p:nvSpPr>
          <p:cNvPr id="9" name="Line Callout 2 (Border and Accent Bar) 8"/>
          <p:cNvSpPr/>
          <p:nvPr/>
        </p:nvSpPr>
        <p:spPr>
          <a:xfrm flipH="1">
            <a:off x="3682453" y="3998990"/>
            <a:ext cx="2591893" cy="696702"/>
          </a:xfrm>
          <a:prstGeom prst="accentBorderCallout2">
            <a:avLst>
              <a:gd name="adj1" fmla="val 18750"/>
              <a:gd name="adj2" fmla="val -8333"/>
              <a:gd name="adj3" fmla="val 18750"/>
              <a:gd name="adj4" fmla="val -16667"/>
              <a:gd name="adj5" fmla="val -49067"/>
              <a:gd name="adj6" fmla="val -32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Production process support Tech</a:t>
            </a:r>
            <a:endParaRPr lang="en-MY" sz="2000" dirty="0"/>
          </a:p>
        </p:txBody>
      </p:sp>
      <p:sp>
        <p:nvSpPr>
          <p:cNvPr id="10" name="Line Callout 2 (Border and Accent Bar) 9"/>
          <p:cNvSpPr/>
          <p:nvPr/>
        </p:nvSpPr>
        <p:spPr>
          <a:xfrm>
            <a:off x="7700644" y="4499326"/>
            <a:ext cx="2591893" cy="696702"/>
          </a:xfrm>
          <a:prstGeom prst="accentBorderCallout2">
            <a:avLst>
              <a:gd name="adj1" fmla="val 18750"/>
              <a:gd name="adj2" fmla="val -8333"/>
              <a:gd name="adj3" fmla="val 18750"/>
              <a:gd name="adj4" fmla="val -16667"/>
              <a:gd name="adj5" fmla="val -119492"/>
              <a:gd name="adj6" fmla="val -155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Process Management Tech</a:t>
            </a:r>
            <a:endParaRPr lang="en-MY" sz="2000" dirty="0"/>
          </a:p>
        </p:txBody>
      </p:sp>
    </p:spTree>
    <p:extLst>
      <p:ext uri="{BB962C8B-B14F-4D97-AF65-F5344CB8AC3E}">
        <p14:creationId xmlns:p14="http://schemas.microsoft.com/office/powerpoint/2010/main" val="283414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7"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8">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AutoShape 2" descr="http://www.wpclipart.com/signs_symbol/speech_bubbles/callout_rounded_rectangle_right.svg"/>
          <p:cNvSpPr>
            <a:spLocks noChangeAspect="1" noChangeArrowheads="1"/>
          </p:cNvSpPr>
          <p:nvPr/>
        </p:nvSpPr>
        <p:spPr bwMode="auto">
          <a:xfrm>
            <a:off x="1679576" y="-179070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ular Callout 3"/>
          <p:cNvSpPr/>
          <p:nvPr/>
        </p:nvSpPr>
        <p:spPr>
          <a:xfrm>
            <a:off x="3124200" y="2743200"/>
            <a:ext cx="5257800" cy="1295400"/>
          </a:xfrm>
          <a:prstGeom prst="wedgeRectCallout">
            <a:avLst>
              <a:gd name="adj1" fmla="val 79541"/>
              <a:gd name="adj2" fmla="val -11183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latin typeface="Helonia" pitchFamily="2" charset="0"/>
              </a:rPr>
              <a:t>Design &amp; Construction </a:t>
            </a:r>
            <a:r>
              <a:rPr lang="en-US" sz="2800" dirty="0">
                <a:latin typeface="Helonia" pitchFamily="2" charset="0"/>
                <a:sym typeface="Wingdings" pitchFamily="2" charset="2"/>
              </a:rPr>
              <a:t> </a:t>
            </a:r>
          </a:p>
          <a:p>
            <a:pPr algn="ctr"/>
            <a:r>
              <a:rPr lang="en-US" sz="2800" dirty="0">
                <a:latin typeface="Helonia" pitchFamily="2" charset="0"/>
                <a:sym typeface="Wingdings" pitchFamily="2" charset="2"/>
              </a:rPr>
              <a:t>Reusable software </a:t>
            </a:r>
            <a:r>
              <a:rPr lang="en-US" sz="2800" dirty="0">
                <a:solidFill>
                  <a:srgbClr val="FFFF00"/>
                </a:solidFill>
                <a:latin typeface="Helonia" pitchFamily="2" charset="0"/>
                <a:sym typeface="Wingdings" pitchFamily="2" charset="2"/>
              </a:rPr>
              <a:t>components </a:t>
            </a:r>
            <a:endParaRPr lang="en-US" sz="2800" dirty="0">
              <a:solidFill>
                <a:srgbClr val="FFFF00"/>
              </a:solidFill>
              <a:latin typeface="Helonia" pitchFamily="2" charset="0"/>
            </a:endParaRPr>
          </a:p>
        </p:txBody>
      </p:sp>
      <p:sp>
        <p:nvSpPr>
          <p:cNvPr id="5" name="Rectangle 4"/>
          <p:cNvSpPr/>
          <p:nvPr/>
        </p:nvSpPr>
        <p:spPr>
          <a:xfrm>
            <a:off x="3103418" y="4343400"/>
            <a:ext cx="5278582" cy="861774"/>
          </a:xfrm>
          <a:prstGeom prst="rect">
            <a:avLst/>
          </a:prstGeom>
        </p:spPr>
        <p:txBody>
          <a:bodyPr wrap="square">
            <a:spAutoFit/>
          </a:bodyPr>
          <a:lstStyle/>
          <a:p>
            <a:pPr marL="0" lvl="1"/>
            <a:r>
              <a:rPr lang="en-US" sz="2500" b="1" i="1" dirty="0">
                <a:solidFill>
                  <a:srgbClr val="002060"/>
                </a:solidFill>
              </a:rPr>
              <a:t>E.g. reuse the programs / screens from previous projects/ Assignments</a:t>
            </a:r>
            <a:endParaRPr lang="en-US" sz="2500" dirty="0"/>
          </a:p>
        </p:txBody>
      </p:sp>
    </p:spTree>
    <p:extLst>
      <p:ext uri="{BB962C8B-B14F-4D97-AF65-F5344CB8AC3E}">
        <p14:creationId xmlns:p14="http://schemas.microsoft.com/office/powerpoint/2010/main" val="82490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MY"/>
          </a:p>
        </p:txBody>
      </p:sp>
      <p:sp>
        <p:nvSpPr>
          <p:cNvPr id="3" name="Title 2"/>
          <p:cNvSpPr>
            <a:spLocks noGrp="1"/>
          </p:cNvSpPr>
          <p:nvPr>
            <p:ph type="title"/>
          </p:nvPr>
        </p:nvSpPr>
        <p:spPr/>
        <p:txBody>
          <a:bodyPr/>
          <a:lstStyle/>
          <a:p>
            <a:r>
              <a:rPr lang="en-US" dirty="0">
                <a:solidFill>
                  <a:schemeClr val="tx1"/>
                </a:solidFill>
              </a:rPr>
              <a:t>Functional Classification of CASE</a:t>
            </a:r>
            <a:endParaRPr lang="en-MY" dirty="0">
              <a:solidFill>
                <a:schemeClr val="tx1"/>
              </a:solidFill>
            </a:endParaRPr>
          </a:p>
        </p:txBody>
      </p:sp>
    </p:spTree>
    <p:extLst>
      <p:ext uri="{BB962C8B-B14F-4D97-AF65-F5344CB8AC3E}">
        <p14:creationId xmlns:p14="http://schemas.microsoft.com/office/powerpoint/2010/main" val="61803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latin typeface="Arial" charset="0"/>
                <a:cs typeface="Times New Roman" pitchFamily="18" charset="0"/>
              </a:rPr>
              <a:t>Tools are specified according to the </a:t>
            </a:r>
            <a:r>
              <a:rPr lang="en-US" altLang="en-US" dirty="0">
                <a:solidFill>
                  <a:srgbClr val="C00000"/>
                </a:solidFill>
                <a:latin typeface="Arial" charset="0"/>
                <a:cs typeface="Times New Roman" pitchFamily="18" charset="0"/>
              </a:rPr>
              <a:t>functions</a:t>
            </a:r>
            <a:r>
              <a:rPr lang="en-US" altLang="en-US" dirty="0">
                <a:latin typeface="Arial" charset="0"/>
                <a:cs typeface="Times New Roman" pitchFamily="18" charset="0"/>
              </a:rPr>
              <a:t> they support</a:t>
            </a:r>
            <a:endParaRPr lang="en-MY" dirty="0"/>
          </a:p>
        </p:txBody>
      </p:sp>
      <p:sp>
        <p:nvSpPr>
          <p:cNvPr id="3" name="Title 2"/>
          <p:cNvSpPr>
            <a:spLocks noGrp="1"/>
          </p:cNvSpPr>
          <p:nvPr>
            <p:ph type="title"/>
          </p:nvPr>
        </p:nvSpPr>
        <p:spPr/>
        <p:txBody>
          <a:bodyPr/>
          <a:lstStyle/>
          <a:p>
            <a:r>
              <a:rPr lang="en-US" dirty="0"/>
              <a:t>Functional Classification of CASE</a:t>
            </a:r>
            <a:endParaRPr lang="en-MY" dirty="0"/>
          </a:p>
        </p:txBody>
      </p:sp>
    </p:spTree>
    <p:extLst>
      <p:ext uri="{BB962C8B-B14F-4D97-AF65-F5344CB8AC3E}">
        <p14:creationId xmlns:p14="http://schemas.microsoft.com/office/powerpoint/2010/main" val="351239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2323811" y="2191673"/>
            <a:ext cx="7732629" cy="523220"/>
          </a:xfrm>
          <a:prstGeom prst="rect">
            <a:avLst/>
          </a:prstGeom>
        </p:spPr>
        <p:txBody>
          <a:bodyPr wrap="square">
            <a:spAutoFit/>
          </a:bodyPr>
          <a:lstStyle/>
          <a:p>
            <a:r>
              <a:rPr lang="en-US" altLang="en-US" sz="2800" dirty="0">
                <a:latin typeface="Comic Sans MS" pitchFamily="66" charset="0"/>
                <a:cs typeface="Times New Roman" pitchFamily="18" charset="0"/>
              </a:rPr>
              <a:t>1. Business Process Engineering Tools</a:t>
            </a:r>
            <a:endParaRPr lang="en-MY" sz="2800" dirty="0">
              <a:latin typeface="Comic Sans MS" pitchFamily="66" charset="0"/>
            </a:endParaRPr>
          </a:p>
        </p:txBody>
      </p:sp>
      <p:pic>
        <p:nvPicPr>
          <p:cNvPr id="4" name="Picture 2" descr="http://www.clker.com/cliparts/Z/4/t/8/X/i/callout-bg-md.png"/>
          <p:cNvPicPr>
            <a:picLocks noChangeAspect="1" noChangeArrowheads="1"/>
          </p:cNvPicPr>
          <p:nvPr/>
        </p:nvPicPr>
        <p:blipFill>
          <a:blip r:embed="rId2"/>
          <a:srcRect/>
          <a:stretch>
            <a:fillRect/>
          </a:stretch>
        </p:blipFill>
        <p:spPr bwMode="auto">
          <a:xfrm flipV="1">
            <a:off x="5385742" y="2834780"/>
            <a:ext cx="3047609" cy="1339813"/>
          </a:xfrm>
          <a:prstGeom prst="rect">
            <a:avLst/>
          </a:prstGeom>
          <a:noFill/>
        </p:spPr>
      </p:pic>
      <p:sp>
        <p:nvSpPr>
          <p:cNvPr id="5" name="TextBox 4"/>
          <p:cNvSpPr txBox="1"/>
          <p:nvPr/>
        </p:nvSpPr>
        <p:spPr>
          <a:xfrm>
            <a:off x="5760889" y="3317113"/>
            <a:ext cx="2197291" cy="738920"/>
          </a:xfrm>
          <a:prstGeom prst="rect">
            <a:avLst/>
          </a:prstGeom>
          <a:noFill/>
        </p:spPr>
        <p:txBody>
          <a:bodyPr wrap="square" rtlCol="0">
            <a:spAutoFit/>
          </a:bodyPr>
          <a:lstStyle/>
          <a:p>
            <a:pPr algn="ctr"/>
            <a:r>
              <a:rPr lang="en-US" sz="2101" dirty="0"/>
              <a:t>Data Flow between dept.</a:t>
            </a:r>
            <a:endParaRPr lang="en-MY" sz="2101" dirty="0"/>
          </a:p>
        </p:txBody>
      </p:sp>
      <p:pic>
        <p:nvPicPr>
          <p:cNvPr id="6" name="Picture 2" descr="http://www.clker.com/cliparts/Z/4/t/8/X/i/callout-bg-md.png"/>
          <p:cNvPicPr>
            <a:picLocks noChangeAspect="1" noChangeArrowheads="1"/>
          </p:cNvPicPr>
          <p:nvPr/>
        </p:nvPicPr>
        <p:blipFill>
          <a:blip r:embed="rId2"/>
          <a:srcRect/>
          <a:stretch>
            <a:fillRect/>
          </a:stretch>
        </p:blipFill>
        <p:spPr bwMode="auto">
          <a:xfrm flipH="1" flipV="1">
            <a:off x="2323811" y="2888374"/>
            <a:ext cx="3047609" cy="1071851"/>
          </a:xfrm>
          <a:prstGeom prst="rect">
            <a:avLst/>
          </a:prstGeom>
          <a:noFill/>
        </p:spPr>
      </p:pic>
      <p:sp>
        <p:nvSpPr>
          <p:cNvPr id="7" name="TextBox 6"/>
          <p:cNvSpPr txBox="1"/>
          <p:nvPr/>
        </p:nvSpPr>
        <p:spPr>
          <a:xfrm>
            <a:off x="2806143" y="3370707"/>
            <a:ext cx="2197291" cy="415627"/>
          </a:xfrm>
          <a:prstGeom prst="rect">
            <a:avLst/>
          </a:prstGeom>
          <a:noFill/>
        </p:spPr>
        <p:txBody>
          <a:bodyPr wrap="square" rtlCol="0">
            <a:spAutoFit/>
          </a:bodyPr>
          <a:lstStyle/>
          <a:p>
            <a:pPr algn="ctr"/>
            <a:r>
              <a:rPr lang="en-US" sz="2101" dirty="0"/>
              <a:t>Flowchart</a:t>
            </a:r>
            <a:endParaRPr lang="en-MY" sz="2101" dirty="0"/>
          </a:p>
        </p:txBody>
      </p:sp>
    </p:spTree>
    <p:extLst>
      <p:ext uri="{BB962C8B-B14F-4D97-AF65-F5344CB8AC3E}">
        <p14:creationId xmlns:p14="http://schemas.microsoft.com/office/powerpoint/2010/main" val="278629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900" decel="100000" fill="hold"/>
                                        <p:tgtEl>
                                          <p:spTgt spid="6"/>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900" decel="100000" fill="hold"/>
                                        <p:tgtEl>
                                          <p:spTgt spid="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b="1" dirty="0">
                <a:latin typeface="Arial" charset="0"/>
              </a:rPr>
              <a:t>Functionality</a:t>
            </a:r>
            <a:r>
              <a:rPr lang="en-US" altLang="en-US" dirty="0">
                <a:latin typeface="Arial" charset="0"/>
              </a:rPr>
              <a:t>-</a:t>
            </a:r>
            <a:r>
              <a:rPr lang="en-US" altLang="en-US" dirty="0">
                <a:latin typeface="Arial" charset="0"/>
                <a:cs typeface="Times New Roman" pitchFamily="18" charset="0"/>
              </a:rPr>
              <a:t>tools are specified according to the functions they support:</a:t>
            </a:r>
          </a:p>
          <a:p>
            <a:pPr lvl="1"/>
            <a:r>
              <a:rPr lang="en-US" altLang="en-US" dirty="0">
                <a:latin typeface="Arial" charset="0"/>
                <a:cs typeface="Times New Roman" pitchFamily="18" charset="0"/>
              </a:rPr>
              <a:t>Business process engineering tools – </a:t>
            </a:r>
            <a:r>
              <a:rPr lang="en-US" altLang="en-US" sz="1650" dirty="0">
                <a:solidFill>
                  <a:srgbClr val="0000CC"/>
                </a:solidFill>
                <a:latin typeface="Arial" charset="0"/>
                <a:cs typeface="Times New Roman" pitchFamily="18" charset="0"/>
              </a:rPr>
              <a:t>trace and track data flows between different original departments. Output of this CASE tool can be a flowchart.  </a:t>
            </a:r>
          </a:p>
          <a:p>
            <a:pPr lvl="1">
              <a:buNone/>
            </a:pPr>
            <a:endParaRPr lang="en-US" altLang="en-US" sz="1650" dirty="0">
              <a:solidFill>
                <a:srgbClr val="0000CC"/>
              </a:solidFill>
              <a:latin typeface="Arial" charset="0"/>
              <a:cs typeface="Times New Roman" pitchFamily="18" charset="0"/>
            </a:endParaRPr>
          </a:p>
          <a:p>
            <a:endParaRPr lang="en-MY" dirty="0"/>
          </a:p>
        </p:txBody>
      </p:sp>
      <p:sp>
        <p:nvSpPr>
          <p:cNvPr id="3" name="Title 2"/>
          <p:cNvSpPr>
            <a:spLocks noGrp="1"/>
          </p:cNvSpPr>
          <p:nvPr>
            <p:ph type="title"/>
          </p:nvPr>
        </p:nvSpPr>
        <p:spPr/>
        <p:txBody>
          <a:bodyPr/>
          <a:lstStyle/>
          <a:p>
            <a:r>
              <a:rPr lang="en-US" dirty="0"/>
              <a:t>Functional Classification of CASE</a:t>
            </a:r>
            <a:endParaRPr lang="en-MY" dirty="0"/>
          </a:p>
        </p:txBody>
      </p:sp>
      <p:pic>
        <p:nvPicPr>
          <p:cNvPr id="4" name="Picture 8" descr="http://www.conceptdraw.com/samples/resource/images/solutions/flowcharts/Flowchart-Invoice-Payment-Process.png"/>
          <p:cNvPicPr>
            <a:picLocks noChangeAspect="1" noChangeArrowheads="1"/>
          </p:cNvPicPr>
          <p:nvPr/>
        </p:nvPicPr>
        <p:blipFill>
          <a:blip r:embed="rId2"/>
          <a:srcRect/>
          <a:stretch>
            <a:fillRect/>
          </a:stretch>
        </p:blipFill>
        <p:spPr bwMode="auto">
          <a:xfrm>
            <a:off x="2854797" y="3537041"/>
            <a:ext cx="3258399" cy="2181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890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2323811" y="2191673"/>
            <a:ext cx="7660621" cy="523220"/>
          </a:xfrm>
          <a:prstGeom prst="rect">
            <a:avLst/>
          </a:prstGeom>
        </p:spPr>
        <p:txBody>
          <a:bodyPr wrap="square">
            <a:spAutoFit/>
          </a:bodyPr>
          <a:lstStyle/>
          <a:p>
            <a:r>
              <a:rPr lang="en-US" altLang="en-US" sz="2800" dirty="0">
                <a:latin typeface="Comic Sans MS" pitchFamily="66" charset="0"/>
                <a:cs typeface="Times New Roman" pitchFamily="18" charset="0"/>
              </a:rPr>
              <a:t>2. Process Modeling and Management Tools </a:t>
            </a:r>
            <a:endParaRPr lang="en-MY" sz="2800" dirty="0">
              <a:latin typeface="Comic Sans MS" pitchFamily="66" charset="0"/>
            </a:endParaRPr>
          </a:p>
        </p:txBody>
      </p:sp>
      <p:pic>
        <p:nvPicPr>
          <p:cNvPr id="8" name="Picture 2" descr="http://www.clker.com/cliparts/Z/4/t/8/X/i/callout-bg-md.png"/>
          <p:cNvPicPr>
            <a:picLocks noChangeAspect="1" noChangeArrowheads="1"/>
          </p:cNvPicPr>
          <p:nvPr/>
        </p:nvPicPr>
        <p:blipFill>
          <a:blip r:embed="rId2"/>
          <a:srcRect/>
          <a:stretch>
            <a:fillRect/>
          </a:stretch>
        </p:blipFill>
        <p:spPr bwMode="auto">
          <a:xfrm flipV="1">
            <a:off x="4691480" y="2982149"/>
            <a:ext cx="3047609" cy="1071851"/>
          </a:xfrm>
          <a:prstGeom prst="rect">
            <a:avLst/>
          </a:prstGeom>
          <a:noFill/>
        </p:spPr>
      </p:pic>
      <p:pic>
        <p:nvPicPr>
          <p:cNvPr id="9" name="Picture 5" descr="http://t2.gstatic.com/images?q=tbn:ANd9GcTasLw4p7lPjkCdEzrbZ3XuAeG4UYs6MAqB7J09pD1izj0C-XlGrFV5cpWz">
            <a:hlinkClick r:id="rId3"/>
          </p:cNvPr>
          <p:cNvPicPr>
            <a:picLocks noChangeAspect="1" noChangeArrowheads="1"/>
          </p:cNvPicPr>
          <p:nvPr/>
        </p:nvPicPr>
        <p:blipFill>
          <a:blip r:embed="rId4" cstate="screen"/>
          <a:srcRect/>
          <a:stretch>
            <a:fillRect/>
          </a:stretch>
        </p:blipFill>
        <p:spPr bwMode="auto">
          <a:xfrm>
            <a:off x="3450409" y="3128669"/>
            <a:ext cx="912256" cy="976567"/>
          </a:xfrm>
          <a:prstGeom prst="rect">
            <a:avLst/>
          </a:prstGeom>
          <a:noFill/>
          <a:ln w="9525">
            <a:noFill/>
            <a:miter lim="800000"/>
            <a:headEnd/>
            <a:tailEnd/>
          </a:ln>
        </p:spPr>
      </p:pic>
      <p:sp>
        <p:nvSpPr>
          <p:cNvPr id="10" name="TextBox 9"/>
          <p:cNvSpPr txBox="1"/>
          <p:nvPr/>
        </p:nvSpPr>
        <p:spPr>
          <a:xfrm>
            <a:off x="5069620" y="3468645"/>
            <a:ext cx="2197291" cy="461665"/>
          </a:xfrm>
          <a:prstGeom prst="rect">
            <a:avLst/>
          </a:prstGeom>
          <a:noFill/>
        </p:spPr>
        <p:txBody>
          <a:bodyPr wrap="square" rtlCol="0">
            <a:spAutoFit/>
          </a:bodyPr>
          <a:lstStyle/>
          <a:p>
            <a:pPr algn="ctr"/>
            <a:r>
              <a:rPr lang="en-US" sz="2400" dirty="0"/>
              <a:t>e.g. Visio</a:t>
            </a:r>
            <a:endParaRPr lang="en-MY" sz="2400" dirty="0"/>
          </a:p>
        </p:txBody>
      </p:sp>
    </p:spTree>
    <p:extLst>
      <p:ext uri="{BB962C8B-B14F-4D97-AF65-F5344CB8AC3E}">
        <p14:creationId xmlns:p14="http://schemas.microsoft.com/office/powerpoint/2010/main" val="229236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900" decel="100000" fill="hold"/>
                                        <p:tgtEl>
                                          <p:spTgt spid="1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2323811" y="2191673"/>
            <a:ext cx="6002355" cy="523220"/>
          </a:xfrm>
          <a:prstGeom prst="rect">
            <a:avLst/>
          </a:prstGeom>
        </p:spPr>
        <p:txBody>
          <a:bodyPr wrap="square">
            <a:spAutoFit/>
          </a:bodyPr>
          <a:lstStyle/>
          <a:p>
            <a:r>
              <a:rPr lang="en-US" altLang="en-US" sz="2800" dirty="0">
                <a:latin typeface="Comic Sans MS" pitchFamily="66" charset="0"/>
                <a:cs typeface="Times New Roman" pitchFamily="18" charset="0"/>
              </a:rPr>
              <a:t>3. Data Modeling Tools</a:t>
            </a:r>
            <a:endParaRPr lang="en-MY" sz="2800" dirty="0">
              <a:latin typeface="Comic Sans MS" pitchFamily="66" charset="0"/>
            </a:endParaRPr>
          </a:p>
        </p:txBody>
      </p:sp>
      <p:pic>
        <p:nvPicPr>
          <p:cNvPr id="8" name="Picture 2" descr="http://www.clker.com/cliparts/Z/4/t/8/X/i/callout-bg-md.png"/>
          <p:cNvPicPr>
            <a:picLocks noChangeAspect="1" noChangeArrowheads="1"/>
          </p:cNvPicPr>
          <p:nvPr/>
        </p:nvPicPr>
        <p:blipFill>
          <a:blip r:embed="rId2"/>
          <a:srcRect/>
          <a:stretch>
            <a:fillRect/>
          </a:stretch>
        </p:blipFill>
        <p:spPr bwMode="auto">
          <a:xfrm flipV="1">
            <a:off x="4691480" y="2982149"/>
            <a:ext cx="3047609" cy="1071851"/>
          </a:xfrm>
          <a:prstGeom prst="rect">
            <a:avLst/>
          </a:prstGeom>
          <a:noFill/>
        </p:spPr>
      </p:pic>
      <p:sp>
        <p:nvSpPr>
          <p:cNvPr id="10" name="TextBox 9"/>
          <p:cNvSpPr txBox="1"/>
          <p:nvPr/>
        </p:nvSpPr>
        <p:spPr>
          <a:xfrm>
            <a:off x="5069620" y="3468645"/>
            <a:ext cx="2197291" cy="461665"/>
          </a:xfrm>
          <a:prstGeom prst="rect">
            <a:avLst/>
          </a:prstGeom>
          <a:noFill/>
        </p:spPr>
        <p:txBody>
          <a:bodyPr wrap="square" rtlCol="0">
            <a:spAutoFit/>
          </a:bodyPr>
          <a:lstStyle/>
          <a:p>
            <a:pPr algn="ctr"/>
            <a:r>
              <a:rPr lang="en-US" sz="2400" dirty="0"/>
              <a:t>e.g. DBMS</a:t>
            </a:r>
            <a:endParaRPr lang="en-MY" sz="2400" dirty="0"/>
          </a:p>
        </p:txBody>
      </p:sp>
    </p:spTree>
    <p:extLst>
      <p:ext uri="{BB962C8B-B14F-4D97-AF65-F5344CB8AC3E}">
        <p14:creationId xmlns:p14="http://schemas.microsoft.com/office/powerpoint/2010/main" val="359914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2323811" y="2191673"/>
            <a:ext cx="7228573" cy="523220"/>
          </a:xfrm>
          <a:prstGeom prst="rect">
            <a:avLst/>
          </a:prstGeom>
        </p:spPr>
        <p:txBody>
          <a:bodyPr wrap="square">
            <a:spAutoFit/>
          </a:bodyPr>
          <a:lstStyle/>
          <a:p>
            <a:r>
              <a:rPr lang="en-US" altLang="en-US" sz="2800" dirty="0">
                <a:latin typeface="Comic Sans MS" pitchFamily="66" charset="0"/>
                <a:cs typeface="Times New Roman" pitchFamily="18" charset="0"/>
              </a:rPr>
              <a:t>4. Project Planning/Management Tools</a:t>
            </a:r>
          </a:p>
        </p:txBody>
      </p:sp>
      <p:pic>
        <p:nvPicPr>
          <p:cNvPr id="6" name="Picture 2" descr="http://www.clker.com/cliparts/Z/4/t/8/X/i/callout-bg-md.png"/>
          <p:cNvPicPr>
            <a:picLocks noChangeAspect="1" noChangeArrowheads="1"/>
          </p:cNvPicPr>
          <p:nvPr/>
        </p:nvPicPr>
        <p:blipFill>
          <a:blip r:embed="rId2"/>
          <a:srcRect/>
          <a:stretch>
            <a:fillRect/>
          </a:stretch>
        </p:blipFill>
        <p:spPr bwMode="auto">
          <a:xfrm flipV="1">
            <a:off x="5695196" y="2844614"/>
            <a:ext cx="3857188" cy="1555320"/>
          </a:xfrm>
          <a:prstGeom prst="rect">
            <a:avLst/>
          </a:prstGeom>
          <a:noFill/>
        </p:spPr>
      </p:pic>
      <p:sp>
        <p:nvSpPr>
          <p:cNvPr id="7" name="TextBox 6"/>
          <p:cNvSpPr txBox="1"/>
          <p:nvPr/>
        </p:nvSpPr>
        <p:spPr>
          <a:xfrm>
            <a:off x="6047152" y="3645024"/>
            <a:ext cx="3001176" cy="461665"/>
          </a:xfrm>
          <a:prstGeom prst="rect">
            <a:avLst/>
          </a:prstGeom>
          <a:noFill/>
        </p:spPr>
        <p:txBody>
          <a:bodyPr wrap="square" rtlCol="0">
            <a:spAutoFit/>
          </a:bodyPr>
          <a:lstStyle/>
          <a:p>
            <a:pPr algn="ctr"/>
            <a:r>
              <a:rPr lang="en-US" sz="2400" dirty="0"/>
              <a:t>Estimates Cost &amp; Time</a:t>
            </a:r>
            <a:endParaRPr lang="en-MY" sz="2400" dirty="0"/>
          </a:p>
        </p:txBody>
      </p:sp>
      <p:pic>
        <p:nvPicPr>
          <p:cNvPr id="9" name="Picture 2" descr="http://www.clker.com/cliparts/Z/4/t/8/X/i/callout-bg-md.png"/>
          <p:cNvPicPr>
            <a:picLocks noChangeAspect="1" noChangeArrowheads="1"/>
          </p:cNvPicPr>
          <p:nvPr/>
        </p:nvPicPr>
        <p:blipFill>
          <a:blip r:embed="rId2"/>
          <a:srcRect/>
          <a:stretch>
            <a:fillRect/>
          </a:stretch>
        </p:blipFill>
        <p:spPr bwMode="auto">
          <a:xfrm flipH="1" flipV="1">
            <a:off x="2586835" y="2951800"/>
            <a:ext cx="3047609" cy="1071851"/>
          </a:xfrm>
          <a:prstGeom prst="rect">
            <a:avLst/>
          </a:prstGeom>
          <a:noFill/>
        </p:spPr>
      </p:pic>
      <p:sp>
        <p:nvSpPr>
          <p:cNvPr id="11" name="TextBox 10"/>
          <p:cNvSpPr txBox="1"/>
          <p:nvPr/>
        </p:nvSpPr>
        <p:spPr>
          <a:xfrm>
            <a:off x="3069167" y="3434133"/>
            <a:ext cx="2197291" cy="461665"/>
          </a:xfrm>
          <a:prstGeom prst="rect">
            <a:avLst/>
          </a:prstGeom>
          <a:noFill/>
        </p:spPr>
        <p:txBody>
          <a:bodyPr wrap="square" rtlCol="0">
            <a:spAutoFit/>
          </a:bodyPr>
          <a:lstStyle/>
          <a:p>
            <a:pPr algn="ctr"/>
            <a:r>
              <a:rPr lang="en-US" sz="2400" dirty="0"/>
              <a:t>e.g. Excel</a:t>
            </a:r>
            <a:endParaRPr lang="en-MY" sz="2400" dirty="0"/>
          </a:p>
        </p:txBody>
      </p:sp>
      <p:pic>
        <p:nvPicPr>
          <p:cNvPr id="12" name="Picture 2" descr="http://www.clker.com/cliparts/Z/4/t/8/X/i/callout-bg-md.png"/>
          <p:cNvPicPr>
            <a:picLocks noChangeAspect="1" noChangeArrowheads="1"/>
          </p:cNvPicPr>
          <p:nvPr/>
        </p:nvPicPr>
        <p:blipFill>
          <a:blip r:embed="rId2"/>
          <a:srcRect/>
          <a:stretch>
            <a:fillRect/>
          </a:stretch>
        </p:blipFill>
        <p:spPr bwMode="auto">
          <a:xfrm flipH="1" flipV="1">
            <a:off x="2854798" y="4077242"/>
            <a:ext cx="3047609" cy="1071851"/>
          </a:xfrm>
          <a:prstGeom prst="rect">
            <a:avLst/>
          </a:prstGeom>
          <a:noFill/>
        </p:spPr>
      </p:pic>
      <p:sp>
        <p:nvSpPr>
          <p:cNvPr id="13" name="TextBox 12"/>
          <p:cNvSpPr txBox="1"/>
          <p:nvPr/>
        </p:nvSpPr>
        <p:spPr>
          <a:xfrm>
            <a:off x="3337129" y="4559575"/>
            <a:ext cx="2197291" cy="461665"/>
          </a:xfrm>
          <a:prstGeom prst="rect">
            <a:avLst/>
          </a:prstGeom>
          <a:noFill/>
        </p:spPr>
        <p:txBody>
          <a:bodyPr wrap="square" rtlCol="0">
            <a:spAutoFit/>
          </a:bodyPr>
          <a:lstStyle/>
          <a:p>
            <a:pPr algn="ctr"/>
            <a:r>
              <a:rPr lang="en-US" sz="2400" dirty="0"/>
              <a:t>JIRA</a:t>
            </a:r>
            <a:endParaRPr lang="en-MY" sz="2400" dirty="0"/>
          </a:p>
        </p:txBody>
      </p:sp>
    </p:spTree>
    <p:extLst>
      <p:ext uri="{BB962C8B-B14F-4D97-AF65-F5344CB8AC3E}">
        <p14:creationId xmlns:p14="http://schemas.microsoft.com/office/powerpoint/2010/main" val="322236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900" decel="100000" fill="hold"/>
                                        <p:tgtEl>
                                          <p:spTgt spid="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900" decel="100000" fill="hold"/>
                                        <p:tgtEl>
                                          <p:spTgt spid="11"/>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900" decel="100000" fill="hold"/>
                                        <p:tgtEl>
                                          <p:spTgt spid="12"/>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900" decel="100000" fill="hold"/>
                                        <p:tgtEl>
                                          <p:spTgt spid="13"/>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304800" y="1390465"/>
            <a:ext cx="6796525" cy="523220"/>
          </a:xfrm>
          <a:prstGeom prst="rect">
            <a:avLst/>
          </a:prstGeom>
        </p:spPr>
        <p:txBody>
          <a:bodyPr wrap="square">
            <a:spAutoFit/>
          </a:bodyPr>
          <a:lstStyle/>
          <a:p>
            <a:r>
              <a:rPr lang="en-US" altLang="en-US" sz="2800" dirty="0">
                <a:latin typeface="Comic Sans MS" pitchFamily="66" charset="0"/>
                <a:cs typeface="Times New Roman" pitchFamily="18" charset="0"/>
              </a:rPr>
              <a:t>4. Project Planning/Management Tools</a:t>
            </a:r>
          </a:p>
        </p:txBody>
      </p:sp>
      <p:pic>
        <p:nvPicPr>
          <p:cNvPr id="10" name="Picture 2" descr="https://confluence.atlassian.com/download/attachments/296095779/jira-4_1-browse_project_summary.png?version=1&amp;modificationDate=1269316771281&amp;api=v2"/>
          <p:cNvPicPr>
            <a:picLocks noChangeAspect="1" noChangeArrowheads="1"/>
          </p:cNvPicPr>
          <p:nvPr/>
        </p:nvPicPr>
        <p:blipFill>
          <a:blip r:embed="rId2"/>
          <a:srcRect/>
          <a:stretch>
            <a:fillRect/>
          </a:stretch>
        </p:blipFill>
        <p:spPr bwMode="auto">
          <a:xfrm>
            <a:off x="1631504" y="2564904"/>
            <a:ext cx="5076706" cy="4132563"/>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6888088" y="5852611"/>
            <a:ext cx="3852231" cy="830997"/>
          </a:xfrm>
          <a:prstGeom prst="rect">
            <a:avLst/>
          </a:prstGeom>
        </p:spPr>
        <p:txBody>
          <a:bodyPr wrap="square">
            <a:spAutoFit/>
          </a:bodyPr>
          <a:lstStyle/>
          <a:p>
            <a:r>
              <a:rPr lang="en-US" sz="2400"/>
              <a:t>Atlassian JIRA project management tool</a:t>
            </a:r>
            <a:endParaRPr lang="en-MY" sz="2400" dirty="0"/>
          </a:p>
        </p:txBody>
      </p:sp>
      <p:sp>
        <p:nvSpPr>
          <p:cNvPr id="4" name="Rectangle 3"/>
          <p:cNvSpPr/>
          <p:nvPr/>
        </p:nvSpPr>
        <p:spPr>
          <a:xfrm>
            <a:off x="303588" y="1881504"/>
            <a:ext cx="5971507" cy="357790"/>
          </a:xfrm>
          <a:prstGeom prst="rect">
            <a:avLst/>
          </a:prstGeom>
        </p:spPr>
        <p:txBody>
          <a:bodyPr wrap="none">
            <a:spAutoFit/>
          </a:bodyPr>
          <a:lstStyle/>
          <a:p>
            <a:pPr lvl="1"/>
            <a:r>
              <a:rPr lang="en-US" altLang="en-US" sz="1725" dirty="0">
                <a:solidFill>
                  <a:srgbClr val="0000CC"/>
                </a:solidFill>
                <a:latin typeface="Arial" charset="0"/>
                <a:cs typeface="Times New Roman" pitchFamily="18" charset="0"/>
              </a:rPr>
              <a:t>cost /cost and time estimation, e.g. Excel Spreadsheet</a:t>
            </a:r>
          </a:p>
        </p:txBody>
      </p:sp>
    </p:spTree>
    <p:extLst>
      <p:ext uri="{BB962C8B-B14F-4D97-AF65-F5344CB8AC3E}">
        <p14:creationId xmlns:p14="http://schemas.microsoft.com/office/powerpoint/2010/main" val="66184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445808" y="1309482"/>
            <a:ext cx="6002355" cy="523220"/>
          </a:xfrm>
          <a:prstGeom prst="rect">
            <a:avLst/>
          </a:prstGeom>
        </p:spPr>
        <p:txBody>
          <a:bodyPr wrap="square">
            <a:spAutoFit/>
          </a:bodyPr>
          <a:lstStyle/>
          <a:p>
            <a:r>
              <a:rPr lang="en-US" altLang="en-US" sz="2800" dirty="0">
                <a:latin typeface="Comic Sans MS" pitchFamily="66" charset="0"/>
                <a:cs typeface="Times New Roman" pitchFamily="18" charset="0"/>
              </a:rPr>
              <a:t>5. Risk Analysis Tools</a:t>
            </a:r>
          </a:p>
        </p:txBody>
      </p:sp>
      <p:pic>
        <p:nvPicPr>
          <p:cNvPr id="6" name="Picture 2" descr="http://www.clker.com/cliparts/Z/4/t/8/X/i/callout-bg-md.png"/>
          <p:cNvPicPr>
            <a:picLocks noChangeAspect="1" noChangeArrowheads="1"/>
          </p:cNvPicPr>
          <p:nvPr/>
        </p:nvPicPr>
        <p:blipFill>
          <a:blip r:embed="rId2"/>
          <a:srcRect/>
          <a:stretch>
            <a:fillRect/>
          </a:stretch>
        </p:blipFill>
        <p:spPr bwMode="auto">
          <a:xfrm flipV="1">
            <a:off x="4079776" y="1484784"/>
            <a:ext cx="3511304" cy="1339813"/>
          </a:xfrm>
          <a:prstGeom prst="rect">
            <a:avLst/>
          </a:prstGeom>
          <a:noFill/>
        </p:spPr>
      </p:pic>
      <p:sp>
        <p:nvSpPr>
          <p:cNvPr id="7" name="TextBox 6"/>
          <p:cNvSpPr txBox="1"/>
          <p:nvPr/>
        </p:nvSpPr>
        <p:spPr>
          <a:xfrm>
            <a:off x="4511938" y="2162834"/>
            <a:ext cx="2579599" cy="415627"/>
          </a:xfrm>
          <a:prstGeom prst="rect">
            <a:avLst/>
          </a:prstGeom>
          <a:noFill/>
        </p:spPr>
        <p:txBody>
          <a:bodyPr wrap="square" rtlCol="0">
            <a:spAutoFit/>
          </a:bodyPr>
          <a:lstStyle/>
          <a:p>
            <a:pPr algn="ctr"/>
            <a:r>
              <a:rPr lang="en-US" sz="2101" dirty="0"/>
              <a:t>Manage Project Risk</a:t>
            </a:r>
            <a:endParaRPr lang="en-MY" sz="2101" dirty="0"/>
          </a:p>
        </p:txBody>
      </p:sp>
      <p:pic>
        <p:nvPicPr>
          <p:cNvPr id="8" name="Picture 7" descr="http://www.projectacumen.com/wp-content/uploads/2012/10/acumen-risk-schedule-risk-exposure.jpg"/>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96760" y="3154728"/>
            <a:ext cx="6563536" cy="3586639"/>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8904312" y="4509120"/>
            <a:ext cx="2952328" cy="1815882"/>
          </a:xfrm>
          <a:prstGeom prst="rect">
            <a:avLst/>
          </a:prstGeom>
        </p:spPr>
        <p:txBody>
          <a:bodyPr wrap="square">
            <a:spAutoFit/>
          </a:bodyPr>
          <a:lstStyle/>
          <a:p>
            <a:r>
              <a:rPr lang="en-MY" sz="1600" dirty="0"/>
              <a:t>Acumen Risk is a Monte Carlo risk analysis tool combining true cost and schedule risk analysis against a native project plan together with identified risk events from a project risk register.</a:t>
            </a:r>
          </a:p>
        </p:txBody>
      </p:sp>
    </p:spTree>
    <p:extLst>
      <p:ext uri="{BB962C8B-B14F-4D97-AF65-F5344CB8AC3E}">
        <p14:creationId xmlns:p14="http://schemas.microsoft.com/office/powerpoint/2010/main" val="28664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479376" y="1511206"/>
            <a:ext cx="6002355" cy="523220"/>
          </a:xfrm>
          <a:prstGeom prst="rect">
            <a:avLst/>
          </a:prstGeom>
        </p:spPr>
        <p:txBody>
          <a:bodyPr wrap="square">
            <a:spAutoFit/>
          </a:bodyPr>
          <a:lstStyle/>
          <a:p>
            <a:r>
              <a:rPr lang="en-US" altLang="en-US" sz="2800" dirty="0">
                <a:latin typeface="Comic Sans MS" pitchFamily="66" charset="0"/>
                <a:cs typeface="Times New Roman" pitchFamily="18" charset="0"/>
              </a:rPr>
              <a:t>6. Requirement Tracing Tools</a:t>
            </a:r>
          </a:p>
        </p:txBody>
      </p:sp>
      <p:pic>
        <p:nvPicPr>
          <p:cNvPr id="6" name="Picture 2" descr="http://www.clker.com/cliparts/Z/4/t/8/X/i/callout-bg-md.png"/>
          <p:cNvPicPr>
            <a:picLocks noChangeAspect="1" noChangeArrowheads="1"/>
          </p:cNvPicPr>
          <p:nvPr/>
        </p:nvPicPr>
        <p:blipFill>
          <a:blip r:embed="rId2"/>
          <a:srcRect/>
          <a:stretch>
            <a:fillRect/>
          </a:stretch>
        </p:blipFill>
        <p:spPr bwMode="auto">
          <a:xfrm flipV="1">
            <a:off x="5481512" y="1772816"/>
            <a:ext cx="4530326" cy="1566582"/>
          </a:xfrm>
          <a:prstGeom prst="rect">
            <a:avLst/>
          </a:prstGeom>
          <a:noFill/>
        </p:spPr>
      </p:pic>
      <p:sp>
        <p:nvSpPr>
          <p:cNvPr id="7" name="TextBox 6"/>
          <p:cNvSpPr txBox="1"/>
          <p:nvPr/>
        </p:nvSpPr>
        <p:spPr>
          <a:xfrm>
            <a:off x="6061002" y="2421057"/>
            <a:ext cx="3202526" cy="738920"/>
          </a:xfrm>
          <a:prstGeom prst="rect">
            <a:avLst/>
          </a:prstGeom>
          <a:noFill/>
        </p:spPr>
        <p:txBody>
          <a:bodyPr wrap="square" rtlCol="0">
            <a:spAutoFit/>
          </a:bodyPr>
          <a:lstStyle/>
          <a:p>
            <a:pPr algn="ctr"/>
            <a:r>
              <a:rPr lang="en-US" sz="2101" dirty="0"/>
              <a:t>Ensure functions delivered completely </a:t>
            </a:r>
            <a:endParaRPr lang="en-MY" sz="2101" dirty="0"/>
          </a:p>
        </p:txBody>
      </p:sp>
      <p:pic>
        <p:nvPicPr>
          <p:cNvPr id="8" name="Picture 7" descr="http://www.analysttool.com/wp-content/uploads/2011/06/a_data1_thump.png"/>
          <p:cNvPicPr/>
          <p:nvPr/>
        </p:nvPicPr>
        <p:blipFill rotWithShape="1">
          <a:blip r:embed="rId3">
            <a:extLst>
              <a:ext uri="{28A0092B-C50C-407E-A947-70E740481C1C}">
                <a14:useLocalDpi xmlns:a14="http://schemas.microsoft.com/office/drawing/2010/main" val="0"/>
              </a:ext>
            </a:extLst>
          </a:blip>
          <a:srcRect t="17773" b="30956"/>
          <a:stretch/>
        </p:blipFill>
        <p:spPr bwMode="auto">
          <a:xfrm>
            <a:off x="1199456" y="3546608"/>
            <a:ext cx="6840760" cy="31227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450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Introduction </a:t>
            </a:r>
          </a:p>
        </p:txBody>
      </p:sp>
      <p:sp>
        <p:nvSpPr>
          <p:cNvPr id="5123" name="Rectangle 3"/>
          <p:cNvSpPr>
            <a:spLocks noGrp="1" noChangeArrowheads="1"/>
          </p:cNvSpPr>
          <p:nvPr>
            <p:ph type="body" sz="half" idx="4294967295"/>
          </p:nvPr>
        </p:nvSpPr>
        <p:spPr>
          <a:xfrm>
            <a:off x="2286000" y="1719263"/>
            <a:ext cx="8382000" cy="4411662"/>
          </a:xfrm>
        </p:spPr>
        <p:txBody>
          <a:bodyPr/>
          <a:lstStyle/>
          <a:p>
            <a:pPr eaLnBrk="1" hangingPunct="1"/>
            <a:r>
              <a:rPr lang="en-US" sz="2800" dirty="0"/>
              <a:t>Component-based software engineering (CBSE) is a process that emphasizes the </a:t>
            </a:r>
            <a:r>
              <a:rPr lang="en-US" sz="2800" b="1" i="1" dirty="0">
                <a:solidFill>
                  <a:srgbClr val="FF3300"/>
                </a:solidFill>
              </a:rPr>
              <a:t>design </a:t>
            </a:r>
            <a:r>
              <a:rPr lang="en-US" sz="2800" dirty="0"/>
              <a:t>and </a:t>
            </a:r>
            <a:r>
              <a:rPr lang="en-US" sz="2800" b="1" i="1" dirty="0">
                <a:solidFill>
                  <a:srgbClr val="FF3300"/>
                </a:solidFill>
              </a:rPr>
              <a:t>construction </a:t>
            </a:r>
            <a:r>
              <a:rPr lang="en-US" sz="2800" dirty="0"/>
              <a:t>of computer-based systems using </a:t>
            </a:r>
            <a:r>
              <a:rPr lang="en-US" sz="2800" b="1" i="1" dirty="0">
                <a:solidFill>
                  <a:srgbClr val="FF3300"/>
                </a:solidFill>
              </a:rPr>
              <a:t>reusable software “components”. </a:t>
            </a:r>
          </a:p>
          <a:p>
            <a:pPr eaLnBrk="1" hangingPunct="1"/>
            <a:r>
              <a:rPr lang="en-US" sz="2800" b="1" i="1" dirty="0">
                <a:solidFill>
                  <a:srgbClr val="002060"/>
                </a:solidFill>
              </a:rPr>
              <a:t>E.g.: </a:t>
            </a:r>
          </a:p>
          <a:p>
            <a:pPr lvl="1" eaLnBrk="1" hangingPunct="1"/>
            <a:r>
              <a:rPr lang="en-US" sz="2000" b="1" i="1" dirty="0">
                <a:solidFill>
                  <a:srgbClr val="002060"/>
                </a:solidFill>
              </a:rPr>
              <a:t>Reuse the programs / screens from </a:t>
            </a:r>
          </a:p>
          <a:p>
            <a:pPr lvl="1" eaLnBrk="1" hangingPunct="1">
              <a:buFont typeface="Wingdings" pitchFamily="2" charset="2"/>
              <a:buNone/>
            </a:pPr>
            <a:r>
              <a:rPr lang="en-US" sz="2000" b="1" i="1" dirty="0">
                <a:solidFill>
                  <a:srgbClr val="002060"/>
                </a:solidFill>
              </a:rPr>
              <a:t>     previous projects/ Assignments   </a:t>
            </a:r>
          </a:p>
          <a:p>
            <a:pPr eaLnBrk="1" hangingPunct="1"/>
            <a:endParaRPr lang="en-US" sz="2800" b="1" i="1" dirty="0">
              <a:solidFill>
                <a:srgbClr val="FF3300"/>
              </a:solidFill>
            </a:endParaRPr>
          </a:p>
          <a:p>
            <a:pPr eaLnBrk="1" hangingPunct="1">
              <a:buFont typeface="Wingdings" pitchFamily="2" charset="2"/>
              <a:buNone/>
            </a:pPr>
            <a:endParaRPr lang="en-US" sz="2800" b="1" i="1" dirty="0"/>
          </a:p>
        </p:txBody>
      </p:sp>
    </p:spTree>
    <p:extLst>
      <p:ext uri="{BB962C8B-B14F-4D97-AF65-F5344CB8AC3E}">
        <p14:creationId xmlns:p14="http://schemas.microsoft.com/office/powerpoint/2010/main" val="3947621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767408" y="1584779"/>
            <a:ext cx="6002355" cy="523220"/>
          </a:xfrm>
          <a:prstGeom prst="rect">
            <a:avLst/>
          </a:prstGeom>
        </p:spPr>
        <p:txBody>
          <a:bodyPr wrap="square">
            <a:spAutoFit/>
          </a:bodyPr>
          <a:lstStyle/>
          <a:p>
            <a:r>
              <a:rPr lang="en-US" altLang="en-US" sz="2800" dirty="0">
                <a:latin typeface="Comic Sans MS" pitchFamily="66" charset="0"/>
                <a:cs typeface="Times New Roman" pitchFamily="18" charset="0"/>
              </a:rPr>
              <a:t>7. Metrics &amp; Management Tools</a:t>
            </a:r>
          </a:p>
        </p:txBody>
      </p:sp>
      <p:pic>
        <p:nvPicPr>
          <p:cNvPr id="6" name="Picture 2" descr="http://www.clker.com/cliparts/Z/4/t/8/X/i/callout-bg-md.png"/>
          <p:cNvPicPr>
            <a:picLocks noChangeAspect="1" noChangeArrowheads="1"/>
          </p:cNvPicPr>
          <p:nvPr/>
        </p:nvPicPr>
        <p:blipFill>
          <a:blip r:embed="rId2"/>
          <a:srcRect/>
          <a:stretch>
            <a:fillRect/>
          </a:stretch>
        </p:blipFill>
        <p:spPr bwMode="auto">
          <a:xfrm flipV="1">
            <a:off x="6312024" y="1735859"/>
            <a:ext cx="3943466" cy="1566582"/>
          </a:xfrm>
          <a:prstGeom prst="rect">
            <a:avLst/>
          </a:prstGeom>
          <a:noFill/>
        </p:spPr>
      </p:pic>
      <p:sp>
        <p:nvSpPr>
          <p:cNvPr id="7" name="TextBox 6"/>
          <p:cNvSpPr txBox="1"/>
          <p:nvPr/>
        </p:nvSpPr>
        <p:spPr>
          <a:xfrm>
            <a:off x="6891515" y="2384100"/>
            <a:ext cx="2661715" cy="738920"/>
          </a:xfrm>
          <a:prstGeom prst="rect">
            <a:avLst/>
          </a:prstGeom>
          <a:noFill/>
        </p:spPr>
        <p:txBody>
          <a:bodyPr wrap="square" rtlCol="0">
            <a:spAutoFit/>
          </a:bodyPr>
          <a:lstStyle/>
          <a:p>
            <a:pPr algn="ctr"/>
            <a:r>
              <a:rPr lang="en-US" sz="2101" dirty="0"/>
              <a:t>Software Quality Management</a:t>
            </a:r>
            <a:endParaRPr lang="en-MY" sz="2101" dirty="0"/>
          </a:p>
        </p:txBody>
      </p:sp>
      <p:pic>
        <p:nvPicPr>
          <p:cNvPr id="8" name="Picture 7"/>
          <p:cNvPicPr>
            <a:picLocks noChangeAspect="1" noChangeArrowheads="1"/>
          </p:cNvPicPr>
          <p:nvPr/>
        </p:nvPicPr>
        <p:blipFill>
          <a:blip r:embed="rId3"/>
          <a:srcRect l="812" t="48219" r="4984" b="23515"/>
          <a:stretch>
            <a:fillRect/>
          </a:stretch>
        </p:blipFill>
        <p:spPr bwMode="auto">
          <a:xfrm>
            <a:off x="1076281" y="3360428"/>
            <a:ext cx="6445893" cy="3364182"/>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659670" y="5622414"/>
            <a:ext cx="3984659" cy="1077218"/>
          </a:xfrm>
          <a:prstGeom prst="rect">
            <a:avLst/>
          </a:prstGeom>
        </p:spPr>
        <p:txBody>
          <a:bodyPr wrap="square">
            <a:spAutoFit/>
          </a:bodyPr>
          <a:lstStyle/>
          <a:p>
            <a:r>
              <a:rPr lang="en-MY" sz="1600" dirty="0"/>
              <a:t>COQUALMO is a tool used to predict the number of residual defects in a software product.</a:t>
            </a:r>
          </a:p>
          <a:p>
            <a:endParaRPr lang="en-MY" sz="1600" dirty="0"/>
          </a:p>
        </p:txBody>
      </p:sp>
    </p:spTree>
    <p:extLst>
      <p:ext uri="{BB962C8B-B14F-4D97-AF65-F5344CB8AC3E}">
        <p14:creationId xmlns:p14="http://schemas.microsoft.com/office/powerpoint/2010/main" val="143900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927643" y="1499344"/>
            <a:ext cx="7328597" cy="892552"/>
          </a:xfrm>
          <a:prstGeom prst="rect">
            <a:avLst/>
          </a:prstGeom>
        </p:spPr>
        <p:txBody>
          <a:bodyPr wrap="square">
            <a:spAutoFit/>
          </a:bodyPr>
          <a:lstStyle/>
          <a:p>
            <a:r>
              <a:rPr lang="en-US" altLang="en-US" sz="2800" dirty="0">
                <a:latin typeface="Comic Sans MS" pitchFamily="66" charset="0"/>
                <a:cs typeface="Times New Roman" pitchFamily="18" charset="0"/>
              </a:rPr>
              <a:t>9. Prototyping Tools</a:t>
            </a:r>
          </a:p>
          <a:p>
            <a:r>
              <a:rPr lang="en-US" altLang="en-US" sz="2400" dirty="0">
                <a:solidFill>
                  <a:srgbClr val="0000CC"/>
                </a:solidFill>
                <a:latin typeface="Comic Sans MS" panose="030F0702030302020204" pitchFamily="66" charset="0"/>
                <a:cs typeface="Times New Roman" pitchFamily="18" charset="0"/>
              </a:rPr>
              <a:t>     - user interface generators, e.g. VB</a:t>
            </a:r>
            <a:endParaRPr lang="en-US" altLang="en-US" sz="2400" dirty="0">
              <a:latin typeface="Comic Sans MS" pitchFamily="66" charset="0"/>
              <a:cs typeface="Times New Roman" pitchFamily="18" charset="0"/>
            </a:endParaRPr>
          </a:p>
        </p:txBody>
      </p:sp>
      <p:pic>
        <p:nvPicPr>
          <p:cNvPr id="6" name="Picture 2" descr="http://www.clker.com/cliparts/Z/4/t/8/X/i/callout-bg-md.png"/>
          <p:cNvPicPr>
            <a:picLocks noChangeAspect="1" noChangeArrowheads="1"/>
          </p:cNvPicPr>
          <p:nvPr/>
        </p:nvPicPr>
        <p:blipFill>
          <a:blip r:embed="rId2"/>
          <a:srcRect/>
          <a:stretch>
            <a:fillRect/>
          </a:stretch>
        </p:blipFill>
        <p:spPr bwMode="auto">
          <a:xfrm flipV="1">
            <a:off x="3016857" y="3497397"/>
            <a:ext cx="2917084" cy="1296482"/>
          </a:xfrm>
          <a:prstGeom prst="rect">
            <a:avLst/>
          </a:prstGeom>
          <a:noFill/>
        </p:spPr>
      </p:pic>
      <p:sp>
        <p:nvSpPr>
          <p:cNvPr id="7" name="TextBox 6"/>
          <p:cNvSpPr txBox="1"/>
          <p:nvPr/>
        </p:nvSpPr>
        <p:spPr>
          <a:xfrm>
            <a:off x="3596346" y="4145639"/>
            <a:ext cx="1743374" cy="415627"/>
          </a:xfrm>
          <a:prstGeom prst="rect">
            <a:avLst/>
          </a:prstGeom>
          <a:noFill/>
        </p:spPr>
        <p:txBody>
          <a:bodyPr wrap="square" rtlCol="0">
            <a:spAutoFit/>
          </a:bodyPr>
          <a:lstStyle/>
          <a:p>
            <a:pPr algn="ctr"/>
            <a:r>
              <a:rPr lang="en-US" sz="2101" dirty="0"/>
              <a:t>e.g. VB</a:t>
            </a:r>
            <a:endParaRPr lang="en-MY" sz="2101" dirty="0"/>
          </a:p>
        </p:txBody>
      </p:sp>
      <p:pic>
        <p:nvPicPr>
          <p:cNvPr id="8" name="Picture 2" descr="http://www.clker.com/cliparts/Z/4/t/8/X/i/callout-bg-md.png"/>
          <p:cNvPicPr>
            <a:picLocks noChangeAspect="1" noChangeArrowheads="1"/>
          </p:cNvPicPr>
          <p:nvPr/>
        </p:nvPicPr>
        <p:blipFill>
          <a:blip r:embed="rId2"/>
          <a:srcRect/>
          <a:stretch>
            <a:fillRect/>
          </a:stretch>
        </p:blipFill>
        <p:spPr bwMode="auto">
          <a:xfrm flipV="1">
            <a:off x="6366101" y="3241673"/>
            <a:ext cx="2917084" cy="1296482"/>
          </a:xfrm>
          <a:prstGeom prst="rect">
            <a:avLst/>
          </a:prstGeom>
          <a:noFill/>
        </p:spPr>
      </p:pic>
      <p:sp>
        <p:nvSpPr>
          <p:cNvPr id="9" name="TextBox 8"/>
          <p:cNvSpPr txBox="1"/>
          <p:nvPr/>
        </p:nvSpPr>
        <p:spPr>
          <a:xfrm>
            <a:off x="6945590" y="3889916"/>
            <a:ext cx="1743374" cy="415627"/>
          </a:xfrm>
          <a:prstGeom prst="rect">
            <a:avLst/>
          </a:prstGeom>
          <a:noFill/>
        </p:spPr>
        <p:txBody>
          <a:bodyPr wrap="square" rtlCol="0">
            <a:spAutoFit/>
          </a:bodyPr>
          <a:lstStyle/>
          <a:p>
            <a:pPr algn="ctr"/>
            <a:r>
              <a:rPr lang="en-US" sz="2101" dirty="0"/>
              <a:t>UI generator</a:t>
            </a:r>
            <a:endParaRPr lang="en-MY" sz="2101" dirty="0"/>
          </a:p>
        </p:txBody>
      </p:sp>
    </p:spTree>
    <p:extLst>
      <p:ext uri="{BB962C8B-B14F-4D97-AF65-F5344CB8AC3E}">
        <p14:creationId xmlns:p14="http://schemas.microsoft.com/office/powerpoint/2010/main" val="383230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900" decel="100000" fill="hold"/>
                                        <p:tgtEl>
                                          <p:spTgt spid="8"/>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900" decel="100000" fill="hold"/>
                                        <p:tgtEl>
                                          <p:spTgt spid="9"/>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1559496" y="2150772"/>
            <a:ext cx="6002355" cy="954107"/>
          </a:xfrm>
          <a:prstGeom prst="rect">
            <a:avLst/>
          </a:prstGeom>
        </p:spPr>
        <p:txBody>
          <a:bodyPr wrap="square">
            <a:spAutoFit/>
          </a:bodyPr>
          <a:lstStyle/>
          <a:p>
            <a:r>
              <a:rPr lang="en-US" altLang="en-US" sz="2800" dirty="0">
                <a:latin typeface="Comic Sans MS" panose="030F0702030302020204" pitchFamily="66" charset="0"/>
                <a:cs typeface="Times New Roman" pitchFamily="18" charset="0"/>
              </a:rPr>
              <a:t>8. Editing Tools</a:t>
            </a:r>
          </a:p>
          <a:p>
            <a:r>
              <a:rPr lang="en-US" altLang="en-US" sz="2800" dirty="0">
                <a:latin typeface="Comic Sans MS" panose="030F0702030302020204" pitchFamily="66" charset="0"/>
                <a:cs typeface="Times New Roman" pitchFamily="18" charset="0"/>
              </a:rPr>
              <a:t>  </a:t>
            </a:r>
            <a:r>
              <a:rPr lang="en-US" altLang="en-US" sz="2400" dirty="0">
                <a:latin typeface="Comic Sans MS" panose="030F0702030302020204" pitchFamily="66" charset="0"/>
                <a:cs typeface="Times New Roman" pitchFamily="18" charset="0"/>
              </a:rPr>
              <a:t>  -</a:t>
            </a:r>
            <a:r>
              <a:rPr lang="en-US" altLang="en-US" sz="2400" dirty="0">
                <a:solidFill>
                  <a:srgbClr val="0000CC"/>
                </a:solidFill>
                <a:latin typeface="Comic Sans MS" panose="030F0702030302020204" pitchFamily="66" charset="0"/>
                <a:cs typeface="Times New Roman" pitchFamily="18" charset="0"/>
              </a:rPr>
              <a:t> text &amp; diagram editors</a:t>
            </a:r>
            <a:r>
              <a:rPr lang="en-US" altLang="en-US" sz="2400" dirty="0">
                <a:latin typeface="Comic Sans MS" pitchFamily="66" charset="0"/>
                <a:cs typeface="Times New Roman" pitchFamily="18" charset="0"/>
              </a:rPr>
              <a:t> </a:t>
            </a:r>
            <a:endParaRPr lang="en-US" altLang="en-US" sz="2800" dirty="0">
              <a:latin typeface="Comic Sans MS" pitchFamily="66" charset="0"/>
              <a:cs typeface="Times New Roman" pitchFamily="18" charset="0"/>
            </a:endParaRPr>
          </a:p>
        </p:txBody>
      </p:sp>
      <p:pic>
        <p:nvPicPr>
          <p:cNvPr id="6" name="Picture 2" descr="http://www.clker.com/cliparts/Z/4/t/8/X/i/callout-bg-md.png"/>
          <p:cNvPicPr>
            <a:picLocks noChangeAspect="1" noChangeArrowheads="1"/>
          </p:cNvPicPr>
          <p:nvPr/>
        </p:nvPicPr>
        <p:blipFill>
          <a:blip r:embed="rId2"/>
          <a:srcRect/>
          <a:stretch>
            <a:fillRect/>
          </a:stretch>
        </p:blipFill>
        <p:spPr bwMode="auto">
          <a:xfrm flipV="1">
            <a:off x="4745498" y="3104879"/>
            <a:ext cx="3943466" cy="1296482"/>
          </a:xfrm>
          <a:prstGeom prst="rect">
            <a:avLst/>
          </a:prstGeom>
          <a:noFill/>
        </p:spPr>
      </p:pic>
      <p:sp>
        <p:nvSpPr>
          <p:cNvPr id="7" name="TextBox 6"/>
          <p:cNvSpPr txBox="1"/>
          <p:nvPr/>
        </p:nvSpPr>
        <p:spPr>
          <a:xfrm>
            <a:off x="5324989" y="3753122"/>
            <a:ext cx="2661715" cy="415627"/>
          </a:xfrm>
          <a:prstGeom prst="rect">
            <a:avLst/>
          </a:prstGeom>
          <a:noFill/>
        </p:spPr>
        <p:txBody>
          <a:bodyPr wrap="square" rtlCol="0">
            <a:spAutoFit/>
          </a:bodyPr>
          <a:lstStyle/>
          <a:p>
            <a:pPr algn="ctr"/>
            <a:r>
              <a:rPr lang="en-US" sz="2101" dirty="0"/>
              <a:t>Text &amp; Diagrams</a:t>
            </a:r>
            <a:endParaRPr lang="en-MY" sz="2101" dirty="0"/>
          </a:p>
        </p:txBody>
      </p:sp>
    </p:spTree>
    <p:extLst>
      <p:ext uri="{BB962C8B-B14F-4D97-AF65-F5344CB8AC3E}">
        <p14:creationId xmlns:p14="http://schemas.microsoft.com/office/powerpoint/2010/main" val="275729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1129987" y="1905522"/>
            <a:ext cx="6002355" cy="523220"/>
          </a:xfrm>
          <a:prstGeom prst="rect">
            <a:avLst/>
          </a:prstGeom>
        </p:spPr>
        <p:txBody>
          <a:bodyPr wrap="square">
            <a:spAutoFit/>
          </a:bodyPr>
          <a:lstStyle/>
          <a:p>
            <a:r>
              <a:rPr lang="en-US" altLang="en-US" sz="2800" dirty="0">
                <a:latin typeface="Comic Sans MS" pitchFamily="66" charset="0"/>
                <a:cs typeface="Times New Roman" pitchFamily="18" charset="0"/>
              </a:rPr>
              <a:t>10. Method Support Tools</a:t>
            </a:r>
          </a:p>
        </p:txBody>
      </p:sp>
      <p:pic>
        <p:nvPicPr>
          <p:cNvPr id="8" name="Picture 2" descr="http://www.clker.com/cliparts/Z/4/t/8/X/i/callout-bg-md.png"/>
          <p:cNvPicPr>
            <a:picLocks noChangeAspect="1" noChangeArrowheads="1"/>
          </p:cNvPicPr>
          <p:nvPr/>
        </p:nvPicPr>
        <p:blipFill>
          <a:blip r:embed="rId2"/>
          <a:srcRect/>
          <a:stretch>
            <a:fillRect/>
          </a:stretch>
        </p:blipFill>
        <p:spPr bwMode="auto">
          <a:xfrm flipV="1">
            <a:off x="6041980" y="2669908"/>
            <a:ext cx="3322732" cy="1339811"/>
          </a:xfrm>
          <a:prstGeom prst="rect">
            <a:avLst/>
          </a:prstGeom>
          <a:noFill/>
        </p:spPr>
      </p:pic>
      <p:sp>
        <p:nvSpPr>
          <p:cNvPr id="9" name="TextBox 8"/>
          <p:cNvSpPr txBox="1"/>
          <p:nvPr/>
        </p:nvSpPr>
        <p:spPr>
          <a:xfrm>
            <a:off x="6363536" y="3313018"/>
            <a:ext cx="2579599" cy="415627"/>
          </a:xfrm>
          <a:prstGeom prst="rect">
            <a:avLst/>
          </a:prstGeom>
          <a:noFill/>
        </p:spPr>
        <p:txBody>
          <a:bodyPr wrap="square" rtlCol="0">
            <a:spAutoFit/>
          </a:bodyPr>
          <a:lstStyle/>
          <a:p>
            <a:pPr algn="ctr"/>
            <a:r>
              <a:rPr lang="en-US" sz="2101" dirty="0"/>
              <a:t>Design &amp; Code</a:t>
            </a:r>
            <a:endParaRPr lang="en-MY" sz="2101" dirty="0"/>
          </a:p>
        </p:txBody>
      </p:sp>
      <p:pic>
        <p:nvPicPr>
          <p:cNvPr id="10" name="Picture 2" descr="http://www.clker.com/cliparts/Z/4/t/8/X/i/callout-bg-md.png"/>
          <p:cNvPicPr>
            <a:picLocks noChangeAspect="1" noChangeArrowheads="1"/>
          </p:cNvPicPr>
          <p:nvPr/>
        </p:nvPicPr>
        <p:blipFill>
          <a:blip r:embed="rId2"/>
          <a:srcRect/>
          <a:stretch>
            <a:fillRect/>
          </a:stretch>
        </p:blipFill>
        <p:spPr bwMode="auto">
          <a:xfrm flipH="1" flipV="1">
            <a:off x="2607361" y="2970983"/>
            <a:ext cx="3047609" cy="1071851"/>
          </a:xfrm>
          <a:prstGeom prst="rect">
            <a:avLst/>
          </a:prstGeom>
          <a:noFill/>
        </p:spPr>
      </p:pic>
      <p:sp>
        <p:nvSpPr>
          <p:cNvPr id="11" name="TextBox 10"/>
          <p:cNvSpPr txBox="1"/>
          <p:nvPr/>
        </p:nvSpPr>
        <p:spPr>
          <a:xfrm>
            <a:off x="3089692" y="3453315"/>
            <a:ext cx="2197291" cy="415627"/>
          </a:xfrm>
          <a:prstGeom prst="rect">
            <a:avLst/>
          </a:prstGeom>
          <a:noFill/>
        </p:spPr>
        <p:txBody>
          <a:bodyPr wrap="square" rtlCol="0">
            <a:spAutoFit/>
          </a:bodyPr>
          <a:lstStyle/>
          <a:p>
            <a:pPr algn="ctr"/>
            <a:r>
              <a:rPr lang="en-US" sz="2101" dirty="0"/>
              <a:t>Data dictionaries</a:t>
            </a:r>
            <a:endParaRPr lang="en-MY" sz="2101" dirty="0"/>
          </a:p>
        </p:txBody>
      </p:sp>
      <p:pic>
        <p:nvPicPr>
          <p:cNvPr id="12" name="Picture 2" descr="http://www.clker.com/cliparts/Z/4/t/8/X/i/callout-bg-md.png"/>
          <p:cNvPicPr>
            <a:picLocks noChangeAspect="1" noChangeArrowheads="1"/>
          </p:cNvPicPr>
          <p:nvPr/>
        </p:nvPicPr>
        <p:blipFill>
          <a:blip r:embed="rId2"/>
          <a:srcRect/>
          <a:stretch>
            <a:fillRect/>
          </a:stretch>
        </p:blipFill>
        <p:spPr bwMode="auto">
          <a:xfrm flipH="1" flipV="1">
            <a:off x="2721690" y="4096424"/>
            <a:ext cx="3047609" cy="1071851"/>
          </a:xfrm>
          <a:prstGeom prst="rect">
            <a:avLst/>
          </a:prstGeom>
          <a:noFill/>
        </p:spPr>
      </p:pic>
      <p:sp>
        <p:nvSpPr>
          <p:cNvPr id="13" name="TextBox 12"/>
          <p:cNvSpPr txBox="1"/>
          <p:nvPr/>
        </p:nvSpPr>
        <p:spPr>
          <a:xfrm>
            <a:off x="3204022" y="4578757"/>
            <a:ext cx="2197291" cy="415627"/>
          </a:xfrm>
          <a:prstGeom prst="rect">
            <a:avLst/>
          </a:prstGeom>
          <a:noFill/>
        </p:spPr>
        <p:txBody>
          <a:bodyPr wrap="square" rtlCol="0">
            <a:spAutoFit/>
          </a:bodyPr>
          <a:lstStyle/>
          <a:p>
            <a:pPr algn="ctr"/>
            <a:r>
              <a:rPr lang="en-US" sz="2101" dirty="0"/>
              <a:t>e.g. IBM RSA</a:t>
            </a:r>
            <a:endParaRPr lang="en-MY" sz="2101" dirty="0"/>
          </a:p>
        </p:txBody>
      </p:sp>
    </p:spTree>
    <p:extLst>
      <p:ext uri="{BB962C8B-B14F-4D97-AF65-F5344CB8AC3E}">
        <p14:creationId xmlns:p14="http://schemas.microsoft.com/office/powerpoint/2010/main" val="27122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900" decel="100000" fill="hold"/>
                                        <p:tgtEl>
                                          <p:spTgt spid="10"/>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900" decel="100000" fill="hold"/>
                                        <p:tgtEl>
                                          <p:spTgt spid="11"/>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900" decel="100000" fill="hold"/>
                                        <p:tgtEl>
                                          <p:spTgt spid="12"/>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900" decel="100000" fill="hold"/>
                                        <p:tgtEl>
                                          <p:spTgt spid="13"/>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1127448" y="1992803"/>
            <a:ext cx="6002355" cy="523220"/>
          </a:xfrm>
          <a:prstGeom prst="rect">
            <a:avLst/>
          </a:prstGeom>
        </p:spPr>
        <p:txBody>
          <a:bodyPr wrap="square">
            <a:spAutoFit/>
          </a:bodyPr>
          <a:lstStyle/>
          <a:p>
            <a:r>
              <a:rPr lang="en-US" altLang="en-US" sz="2800" dirty="0">
                <a:latin typeface="Comic Sans MS" pitchFamily="66" charset="0"/>
                <a:cs typeface="Times New Roman" pitchFamily="18" charset="0"/>
              </a:rPr>
              <a:t>11. Language Processing Tools</a:t>
            </a:r>
          </a:p>
        </p:txBody>
      </p:sp>
      <p:pic>
        <p:nvPicPr>
          <p:cNvPr id="14" name="Picture 2" descr="http://www.clker.com/cliparts/Z/4/t/8/X/i/callout-bg-md.png"/>
          <p:cNvPicPr>
            <a:picLocks noChangeAspect="1" noChangeArrowheads="1"/>
          </p:cNvPicPr>
          <p:nvPr/>
        </p:nvPicPr>
        <p:blipFill>
          <a:blip r:embed="rId2"/>
          <a:srcRect/>
          <a:stretch>
            <a:fillRect/>
          </a:stretch>
        </p:blipFill>
        <p:spPr bwMode="auto">
          <a:xfrm flipV="1">
            <a:off x="5231679" y="3025350"/>
            <a:ext cx="3322732" cy="1339811"/>
          </a:xfrm>
          <a:prstGeom prst="rect">
            <a:avLst/>
          </a:prstGeom>
          <a:noFill/>
        </p:spPr>
      </p:pic>
      <p:sp>
        <p:nvSpPr>
          <p:cNvPr id="15" name="TextBox 14"/>
          <p:cNvSpPr txBox="1"/>
          <p:nvPr/>
        </p:nvSpPr>
        <p:spPr>
          <a:xfrm>
            <a:off x="5553235" y="3668460"/>
            <a:ext cx="2579599" cy="415627"/>
          </a:xfrm>
          <a:prstGeom prst="rect">
            <a:avLst/>
          </a:prstGeom>
          <a:noFill/>
        </p:spPr>
        <p:txBody>
          <a:bodyPr wrap="square" rtlCol="0">
            <a:spAutoFit/>
          </a:bodyPr>
          <a:lstStyle/>
          <a:p>
            <a:pPr algn="ctr"/>
            <a:r>
              <a:rPr lang="en-US" sz="2101" dirty="0"/>
              <a:t>Compilers</a:t>
            </a:r>
            <a:endParaRPr lang="en-MY" sz="2101" dirty="0"/>
          </a:p>
        </p:txBody>
      </p:sp>
      <p:pic>
        <p:nvPicPr>
          <p:cNvPr id="16" name="Picture 2" descr="http://www.clker.com/cliparts/Z/4/t/8/X/i/callout-bg-md.png"/>
          <p:cNvPicPr>
            <a:picLocks noChangeAspect="1" noChangeArrowheads="1"/>
          </p:cNvPicPr>
          <p:nvPr/>
        </p:nvPicPr>
        <p:blipFill>
          <a:blip r:embed="rId2"/>
          <a:srcRect/>
          <a:stretch>
            <a:fillRect/>
          </a:stretch>
        </p:blipFill>
        <p:spPr bwMode="auto">
          <a:xfrm flipH="1" flipV="1">
            <a:off x="2391280" y="3400496"/>
            <a:ext cx="3047609" cy="1071851"/>
          </a:xfrm>
          <a:prstGeom prst="rect">
            <a:avLst/>
          </a:prstGeom>
          <a:noFill/>
        </p:spPr>
      </p:pic>
      <p:sp>
        <p:nvSpPr>
          <p:cNvPr id="17" name="TextBox 16"/>
          <p:cNvSpPr txBox="1"/>
          <p:nvPr/>
        </p:nvSpPr>
        <p:spPr>
          <a:xfrm>
            <a:off x="2873612" y="3882829"/>
            <a:ext cx="2197291" cy="415627"/>
          </a:xfrm>
          <a:prstGeom prst="rect">
            <a:avLst/>
          </a:prstGeom>
          <a:noFill/>
        </p:spPr>
        <p:txBody>
          <a:bodyPr wrap="square" rtlCol="0">
            <a:spAutoFit/>
          </a:bodyPr>
          <a:lstStyle/>
          <a:p>
            <a:pPr algn="ctr"/>
            <a:r>
              <a:rPr lang="en-US" sz="2101" dirty="0"/>
              <a:t>Interpreter </a:t>
            </a:r>
            <a:endParaRPr lang="en-MY" sz="2101" dirty="0"/>
          </a:p>
        </p:txBody>
      </p:sp>
    </p:spTree>
    <p:extLst>
      <p:ext uri="{BB962C8B-B14F-4D97-AF65-F5344CB8AC3E}">
        <p14:creationId xmlns:p14="http://schemas.microsoft.com/office/powerpoint/2010/main" val="337255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900" decel="100000" fill="hold"/>
                                        <p:tgtEl>
                                          <p:spTgt spid="1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900" decel="100000" fill="hold"/>
                                        <p:tgtEl>
                                          <p:spTgt spid="16"/>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900" decel="100000" fill="hold"/>
                                        <p:tgtEl>
                                          <p:spTgt spid="1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1343472" y="2009472"/>
            <a:ext cx="6002355" cy="523220"/>
          </a:xfrm>
          <a:prstGeom prst="rect">
            <a:avLst/>
          </a:prstGeom>
        </p:spPr>
        <p:txBody>
          <a:bodyPr wrap="square">
            <a:spAutoFit/>
          </a:bodyPr>
          <a:lstStyle/>
          <a:p>
            <a:r>
              <a:rPr lang="en-US" altLang="en-US" sz="2800" dirty="0">
                <a:latin typeface="Comic Sans MS" pitchFamily="66" charset="0"/>
                <a:cs typeface="Times New Roman" pitchFamily="18" charset="0"/>
              </a:rPr>
              <a:t>12. Debugging Tools</a:t>
            </a:r>
          </a:p>
        </p:txBody>
      </p:sp>
      <p:pic>
        <p:nvPicPr>
          <p:cNvPr id="8" name="Picture 2" descr="http://www.clker.com/cliparts/Z/4/t/8/X/i/callout-bg-md.png"/>
          <p:cNvPicPr>
            <a:picLocks noChangeAspect="1" noChangeArrowheads="1"/>
          </p:cNvPicPr>
          <p:nvPr/>
        </p:nvPicPr>
        <p:blipFill>
          <a:blip r:embed="rId2"/>
          <a:srcRect/>
          <a:stretch>
            <a:fillRect/>
          </a:stretch>
        </p:blipFill>
        <p:spPr bwMode="auto">
          <a:xfrm flipV="1">
            <a:off x="4691479" y="2785891"/>
            <a:ext cx="3872397" cy="1561451"/>
          </a:xfrm>
          <a:prstGeom prst="rect">
            <a:avLst/>
          </a:prstGeom>
          <a:noFill/>
        </p:spPr>
      </p:pic>
      <p:sp>
        <p:nvSpPr>
          <p:cNvPr id="9" name="TextBox 8"/>
          <p:cNvSpPr txBox="1"/>
          <p:nvPr/>
        </p:nvSpPr>
        <p:spPr>
          <a:xfrm>
            <a:off x="5123639" y="3569323"/>
            <a:ext cx="2925624" cy="415627"/>
          </a:xfrm>
          <a:prstGeom prst="rect">
            <a:avLst/>
          </a:prstGeom>
          <a:noFill/>
        </p:spPr>
        <p:txBody>
          <a:bodyPr wrap="square" rtlCol="0">
            <a:spAutoFit/>
          </a:bodyPr>
          <a:lstStyle/>
          <a:p>
            <a:pPr algn="ctr"/>
            <a:r>
              <a:rPr lang="en-US" sz="2101" dirty="0"/>
              <a:t>Test &amp; debug program</a:t>
            </a:r>
            <a:endParaRPr lang="en-MY" sz="2101" dirty="0"/>
          </a:p>
        </p:txBody>
      </p:sp>
    </p:spTree>
    <p:extLst>
      <p:ext uri="{BB962C8B-B14F-4D97-AF65-F5344CB8AC3E}">
        <p14:creationId xmlns:p14="http://schemas.microsoft.com/office/powerpoint/2010/main" val="302766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pic>
        <p:nvPicPr>
          <p:cNvPr id="6" name="Picture 2" descr="http://www.clker.com/cliparts/Z/4/t/8/X/i/callout-bg-md.png"/>
          <p:cNvPicPr>
            <a:picLocks noChangeAspect="1" noChangeArrowheads="1"/>
          </p:cNvPicPr>
          <p:nvPr/>
        </p:nvPicPr>
        <p:blipFill>
          <a:blip r:embed="rId2"/>
          <a:srcRect/>
          <a:stretch>
            <a:fillRect/>
          </a:stretch>
        </p:blipFill>
        <p:spPr bwMode="auto">
          <a:xfrm flipV="1">
            <a:off x="5393739" y="2726740"/>
            <a:ext cx="3322732" cy="1339811"/>
          </a:xfrm>
          <a:prstGeom prst="rect">
            <a:avLst/>
          </a:prstGeom>
          <a:noFill/>
        </p:spPr>
      </p:pic>
      <p:sp>
        <p:nvSpPr>
          <p:cNvPr id="7" name="TextBox 6"/>
          <p:cNvSpPr txBox="1"/>
          <p:nvPr/>
        </p:nvSpPr>
        <p:spPr>
          <a:xfrm>
            <a:off x="5715295" y="3369850"/>
            <a:ext cx="2579599" cy="415627"/>
          </a:xfrm>
          <a:prstGeom prst="rect">
            <a:avLst/>
          </a:prstGeom>
          <a:noFill/>
        </p:spPr>
        <p:txBody>
          <a:bodyPr wrap="square" rtlCol="0">
            <a:spAutoFit/>
          </a:bodyPr>
          <a:lstStyle/>
          <a:p>
            <a:pPr algn="ctr"/>
            <a:r>
              <a:rPr lang="en-US" sz="2101" dirty="0"/>
              <a:t>Test data generator</a:t>
            </a:r>
            <a:endParaRPr lang="en-MY" sz="2101" dirty="0"/>
          </a:p>
        </p:txBody>
      </p:sp>
      <p:pic>
        <p:nvPicPr>
          <p:cNvPr id="10" name="Picture 2" descr="http://www.clker.com/cliparts/Z/4/t/8/X/i/callout-bg-md.png"/>
          <p:cNvPicPr>
            <a:picLocks noChangeAspect="1" noChangeArrowheads="1"/>
          </p:cNvPicPr>
          <p:nvPr/>
        </p:nvPicPr>
        <p:blipFill>
          <a:blip r:embed="rId2"/>
          <a:srcRect/>
          <a:stretch>
            <a:fillRect/>
          </a:stretch>
        </p:blipFill>
        <p:spPr bwMode="auto">
          <a:xfrm flipH="1" flipV="1">
            <a:off x="2553340" y="2833925"/>
            <a:ext cx="3047609" cy="1339811"/>
          </a:xfrm>
          <a:prstGeom prst="rect">
            <a:avLst/>
          </a:prstGeom>
          <a:noFill/>
        </p:spPr>
      </p:pic>
      <p:sp>
        <p:nvSpPr>
          <p:cNvPr id="11" name="TextBox 10"/>
          <p:cNvSpPr txBox="1"/>
          <p:nvPr/>
        </p:nvSpPr>
        <p:spPr>
          <a:xfrm>
            <a:off x="3035672" y="3316257"/>
            <a:ext cx="2197291" cy="738920"/>
          </a:xfrm>
          <a:prstGeom prst="rect">
            <a:avLst/>
          </a:prstGeom>
          <a:noFill/>
        </p:spPr>
        <p:txBody>
          <a:bodyPr wrap="square" rtlCol="0">
            <a:spAutoFit/>
          </a:bodyPr>
          <a:lstStyle/>
          <a:p>
            <a:pPr algn="ctr"/>
            <a:r>
              <a:rPr lang="en-US" sz="2101" dirty="0"/>
              <a:t>Test coverage analysis</a:t>
            </a:r>
            <a:endParaRPr lang="en-MY" sz="2101" dirty="0"/>
          </a:p>
        </p:txBody>
      </p:sp>
      <p:pic>
        <p:nvPicPr>
          <p:cNvPr id="12" name="Picture 2" descr="http://www.clker.com/cliparts/Z/4/t/8/X/i/callout-bg-md.png"/>
          <p:cNvPicPr>
            <a:picLocks noChangeAspect="1" noChangeArrowheads="1"/>
          </p:cNvPicPr>
          <p:nvPr/>
        </p:nvPicPr>
        <p:blipFill>
          <a:blip r:embed="rId2"/>
          <a:srcRect/>
          <a:stretch>
            <a:fillRect/>
          </a:stretch>
        </p:blipFill>
        <p:spPr bwMode="auto">
          <a:xfrm flipH="1" flipV="1">
            <a:off x="2667670" y="4227327"/>
            <a:ext cx="3047609" cy="1071851"/>
          </a:xfrm>
          <a:prstGeom prst="rect">
            <a:avLst/>
          </a:prstGeom>
          <a:noFill/>
        </p:spPr>
      </p:pic>
      <p:sp>
        <p:nvSpPr>
          <p:cNvPr id="13" name="TextBox 12"/>
          <p:cNvSpPr txBox="1"/>
          <p:nvPr/>
        </p:nvSpPr>
        <p:spPr>
          <a:xfrm>
            <a:off x="3150002" y="4709660"/>
            <a:ext cx="2197291" cy="415627"/>
          </a:xfrm>
          <a:prstGeom prst="rect">
            <a:avLst/>
          </a:prstGeom>
          <a:noFill/>
        </p:spPr>
        <p:txBody>
          <a:bodyPr wrap="square" rtlCol="0">
            <a:spAutoFit/>
          </a:bodyPr>
          <a:lstStyle/>
          <a:p>
            <a:pPr algn="ctr"/>
            <a:r>
              <a:rPr lang="en-US" sz="2101" dirty="0"/>
              <a:t>Test report</a:t>
            </a:r>
            <a:endParaRPr lang="en-MY" sz="2101" dirty="0"/>
          </a:p>
        </p:txBody>
      </p:sp>
      <p:sp>
        <p:nvSpPr>
          <p:cNvPr id="14" name="Rectangle 13"/>
          <p:cNvSpPr/>
          <p:nvPr/>
        </p:nvSpPr>
        <p:spPr>
          <a:xfrm>
            <a:off x="983432" y="1681373"/>
            <a:ext cx="7553595" cy="830997"/>
          </a:xfrm>
          <a:prstGeom prst="rect">
            <a:avLst/>
          </a:prstGeom>
        </p:spPr>
        <p:txBody>
          <a:bodyPr wrap="square">
            <a:spAutoFit/>
          </a:bodyPr>
          <a:lstStyle/>
          <a:p>
            <a:r>
              <a:rPr lang="en-US" altLang="en-US" sz="2800" dirty="0">
                <a:latin typeface="Comic Sans MS" pitchFamily="66" charset="0"/>
                <a:cs typeface="Times New Roman" pitchFamily="18" charset="0"/>
              </a:rPr>
              <a:t>13. Testing Tools</a:t>
            </a:r>
          </a:p>
          <a:p>
            <a:pPr marL="0" lvl="1"/>
            <a:r>
              <a:rPr lang="en-US" altLang="en-US" sz="2000" dirty="0">
                <a:latin typeface="+mj-lt"/>
                <a:cs typeface="Times New Roman" pitchFamily="18" charset="0"/>
              </a:rPr>
              <a:t>          – </a:t>
            </a:r>
            <a:r>
              <a:rPr lang="en-US" altLang="en-US" sz="2000" dirty="0">
                <a:solidFill>
                  <a:srgbClr val="0000CC"/>
                </a:solidFill>
                <a:latin typeface="+mj-lt"/>
                <a:cs typeface="Times New Roman" pitchFamily="18" charset="0"/>
              </a:rPr>
              <a:t>test data generators, test coverage analysis and reporting</a:t>
            </a:r>
            <a:r>
              <a:rPr lang="en-US" altLang="en-US" sz="2000" dirty="0">
                <a:latin typeface="+mj-lt"/>
                <a:cs typeface="Times New Roman" pitchFamily="18" charset="0"/>
              </a:rPr>
              <a:t> </a:t>
            </a:r>
            <a:endParaRPr lang="en-US" altLang="en-US" dirty="0">
              <a:latin typeface="+mj-lt"/>
              <a:cs typeface="Times New Roman" pitchFamily="18" charset="0"/>
            </a:endParaRPr>
          </a:p>
        </p:txBody>
      </p:sp>
    </p:spTree>
    <p:extLst>
      <p:ext uri="{BB962C8B-B14F-4D97-AF65-F5344CB8AC3E}">
        <p14:creationId xmlns:p14="http://schemas.microsoft.com/office/powerpoint/2010/main" val="12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900" decel="100000" fill="hold"/>
                                        <p:tgtEl>
                                          <p:spTgt spid="10"/>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900" decel="100000" fill="hold"/>
                                        <p:tgtEl>
                                          <p:spTgt spid="11"/>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900" decel="100000" fill="hold"/>
                                        <p:tgtEl>
                                          <p:spTgt spid="12"/>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900" decel="100000" fill="hold"/>
                                        <p:tgtEl>
                                          <p:spTgt spid="13"/>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pic>
        <p:nvPicPr>
          <p:cNvPr id="14" name="Picture 2"/>
          <p:cNvPicPr>
            <a:picLocks noChangeAspect="1" noChangeArrowheads="1"/>
          </p:cNvPicPr>
          <p:nvPr/>
        </p:nvPicPr>
        <p:blipFill>
          <a:blip r:embed="rId3"/>
          <a:srcRect t="13542" r="6250" b="13542"/>
          <a:stretch>
            <a:fillRect/>
          </a:stretch>
        </p:blipFill>
        <p:spPr bwMode="auto">
          <a:xfrm>
            <a:off x="2703010" y="2785891"/>
            <a:ext cx="4630356" cy="2701041"/>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p:cNvSpPr/>
          <p:nvPr/>
        </p:nvSpPr>
        <p:spPr>
          <a:xfrm>
            <a:off x="983432" y="1681373"/>
            <a:ext cx="7553595" cy="830997"/>
          </a:xfrm>
          <a:prstGeom prst="rect">
            <a:avLst/>
          </a:prstGeom>
        </p:spPr>
        <p:txBody>
          <a:bodyPr wrap="square">
            <a:spAutoFit/>
          </a:bodyPr>
          <a:lstStyle/>
          <a:p>
            <a:r>
              <a:rPr lang="en-US" altLang="en-US" sz="2800" dirty="0">
                <a:latin typeface="Comic Sans MS" pitchFamily="66" charset="0"/>
                <a:cs typeface="Times New Roman" pitchFamily="18" charset="0"/>
              </a:rPr>
              <a:t>13. Testing Tools</a:t>
            </a:r>
          </a:p>
          <a:p>
            <a:pPr marL="0" lvl="1"/>
            <a:r>
              <a:rPr lang="en-US" altLang="en-US" sz="2000" dirty="0">
                <a:latin typeface="+mj-lt"/>
                <a:cs typeface="Times New Roman" pitchFamily="18" charset="0"/>
              </a:rPr>
              <a:t>          – </a:t>
            </a:r>
            <a:r>
              <a:rPr lang="en-US" altLang="en-US" sz="2000" dirty="0">
                <a:solidFill>
                  <a:srgbClr val="0000CC"/>
                </a:solidFill>
                <a:latin typeface="+mj-lt"/>
                <a:cs typeface="Times New Roman" pitchFamily="18" charset="0"/>
              </a:rPr>
              <a:t>test data generators, test coverage analysis and reporting</a:t>
            </a:r>
            <a:r>
              <a:rPr lang="en-US" altLang="en-US" sz="2000" dirty="0">
                <a:latin typeface="+mj-lt"/>
                <a:cs typeface="Times New Roman" pitchFamily="18" charset="0"/>
              </a:rPr>
              <a:t> </a:t>
            </a:r>
            <a:endParaRPr lang="en-US" altLang="en-US" dirty="0">
              <a:latin typeface="+mj-lt"/>
              <a:cs typeface="Times New Roman" pitchFamily="18" charset="0"/>
            </a:endParaRPr>
          </a:p>
        </p:txBody>
      </p:sp>
    </p:spTree>
    <p:extLst>
      <p:ext uri="{BB962C8B-B14F-4D97-AF65-F5344CB8AC3E}">
        <p14:creationId xmlns:p14="http://schemas.microsoft.com/office/powerpoint/2010/main" val="255395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pic>
        <p:nvPicPr>
          <p:cNvPr id="5" name="Picture 2"/>
          <p:cNvPicPr>
            <a:picLocks noChangeAspect="1" noChangeArrowheads="1"/>
          </p:cNvPicPr>
          <p:nvPr/>
        </p:nvPicPr>
        <p:blipFill>
          <a:blip r:embed="rId3"/>
          <a:srcRect/>
          <a:stretch>
            <a:fillRect/>
          </a:stretch>
        </p:blipFill>
        <p:spPr bwMode="auto">
          <a:xfrm>
            <a:off x="983432" y="2694732"/>
            <a:ext cx="10116588" cy="4046636"/>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a:off x="695400" y="5229200"/>
            <a:ext cx="266429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350"/>
          </a:p>
        </p:txBody>
      </p:sp>
      <p:sp>
        <p:nvSpPr>
          <p:cNvPr id="8" name="Rectangle 7"/>
          <p:cNvSpPr/>
          <p:nvPr/>
        </p:nvSpPr>
        <p:spPr>
          <a:xfrm>
            <a:off x="983432" y="1681373"/>
            <a:ext cx="7553595" cy="830997"/>
          </a:xfrm>
          <a:prstGeom prst="rect">
            <a:avLst/>
          </a:prstGeom>
        </p:spPr>
        <p:txBody>
          <a:bodyPr wrap="square">
            <a:spAutoFit/>
          </a:bodyPr>
          <a:lstStyle/>
          <a:p>
            <a:r>
              <a:rPr lang="en-US" altLang="en-US" sz="2800" dirty="0">
                <a:latin typeface="Comic Sans MS" pitchFamily="66" charset="0"/>
                <a:cs typeface="Times New Roman" pitchFamily="18" charset="0"/>
              </a:rPr>
              <a:t>13. Testing Tools</a:t>
            </a:r>
          </a:p>
          <a:p>
            <a:pPr marL="0" lvl="1"/>
            <a:r>
              <a:rPr lang="en-US" altLang="en-US" sz="2000" dirty="0">
                <a:latin typeface="+mj-lt"/>
                <a:cs typeface="Times New Roman" pitchFamily="18" charset="0"/>
              </a:rPr>
              <a:t>          – </a:t>
            </a:r>
            <a:r>
              <a:rPr lang="en-US" altLang="en-US" sz="2000" dirty="0">
                <a:solidFill>
                  <a:srgbClr val="0000CC"/>
                </a:solidFill>
                <a:latin typeface="+mj-lt"/>
                <a:cs typeface="Times New Roman" pitchFamily="18" charset="0"/>
              </a:rPr>
              <a:t>test data generators, test coverage analysis and reporting</a:t>
            </a:r>
            <a:r>
              <a:rPr lang="en-US" altLang="en-US" sz="2000" dirty="0">
                <a:latin typeface="+mj-lt"/>
                <a:cs typeface="Times New Roman" pitchFamily="18" charset="0"/>
              </a:rPr>
              <a:t> </a:t>
            </a:r>
            <a:endParaRPr lang="en-US" altLang="en-US" dirty="0">
              <a:latin typeface="+mj-lt"/>
              <a:cs typeface="Times New Roman" pitchFamily="18" charset="0"/>
            </a:endParaRPr>
          </a:p>
        </p:txBody>
      </p:sp>
    </p:spTree>
    <p:extLst>
      <p:ext uri="{BB962C8B-B14F-4D97-AF65-F5344CB8AC3E}">
        <p14:creationId xmlns:p14="http://schemas.microsoft.com/office/powerpoint/2010/main" val="402759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http://www.clker.com/cliparts/Z/4/t/8/X/i/callout-bg-md.png"/>
          <p:cNvPicPr>
            <a:picLocks noChangeAspect="1" noChangeArrowheads="1"/>
          </p:cNvPicPr>
          <p:nvPr/>
        </p:nvPicPr>
        <p:blipFill>
          <a:blip r:embed="rId2"/>
          <a:srcRect/>
          <a:stretch>
            <a:fillRect/>
          </a:stretch>
        </p:blipFill>
        <p:spPr bwMode="auto">
          <a:xfrm flipV="1">
            <a:off x="5312211" y="2845471"/>
            <a:ext cx="3322732" cy="1339811"/>
          </a:xfrm>
          <a:prstGeom prst="rect">
            <a:avLst/>
          </a:prstGeom>
          <a:noFill/>
        </p:spPr>
      </p:pic>
      <p:sp>
        <p:nvSpPr>
          <p:cNvPr id="2" name="Title 1"/>
          <p:cNvSpPr>
            <a:spLocks noGrp="1"/>
          </p:cNvSpPr>
          <p:nvPr>
            <p:ph type="title"/>
          </p:nvPr>
        </p:nvSpPr>
        <p:spPr/>
        <p:txBody>
          <a:bodyPr/>
          <a:lstStyle/>
          <a:p>
            <a:r>
              <a:rPr lang="en-US" dirty="0"/>
              <a:t>Functional Classification of CASE</a:t>
            </a:r>
            <a:endParaRPr lang="en-MY" dirty="0"/>
          </a:p>
        </p:txBody>
      </p:sp>
      <p:sp>
        <p:nvSpPr>
          <p:cNvPr id="14" name="TextBox 13"/>
          <p:cNvSpPr txBox="1"/>
          <p:nvPr/>
        </p:nvSpPr>
        <p:spPr>
          <a:xfrm>
            <a:off x="5633768" y="3380540"/>
            <a:ext cx="2579599" cy="415627"/>
          </a:xfrm>
          <a:prstGeom prst="rect">
            <a:avLst/>
          </a:prstGeom>
          <a:noFill/>
        </p:spPr>
        <p:txBody>
          <a:bodyPr wrap="square" rtlCol="0">
            <a:spAutoFit/>
          </a:bodyPr>
          <a:lstStyle/>
          <a:p>
            <a:pPr algn="ctr"/>
            <a:r>
              <a:rPr lang="en-US" sz="2101" dirty="0"/>
              <a:t>Page Layout Program</a:t>
            </a:r>
            <a:endParaRPr lang="en-MY" sz="2101" dirty="0"/>
          </a:p>
        </p:txBody>
      </p:sp>
      <p:pic>
        <p:nvPicPr>
          <p:cNvPr id="15" name="Picture 2" descr="http://www.clker.com/cliparts/Z/4/t/8/X/i/callout-bg-md.png"/>
          <p:cNvPicPr>
            <a:picLocks noChangeAspect="1" noChangeArrowheads="1"/>
          </p:cNvPicPr>
          <p:nvPr/>
        </p:nvPicPr>
        <p:blipFill>
          <a:blip r:embed="rId2"/>
          <a:srcRect/>
          <a:stretch>
            <a:fillRect/>
          </a:stretch>
        </p:blipFill>
        <p:spPr bwMode="auto">
          <a:xfrm flipH="1" flipV="1">
            <a:off x="2471811" y="2952654"/>
            <a:ext cx="3047609" cy="1125442"/>
          </a:xfrm>
          <a:prstGeom prst="rect">
            <a:avLst/>
          </a:prstGeom>
          <a:noFill/>
        </p:spPr>
      </p:pic>
      <p:sp>
        <p:nvSpPr>
          <p:cNvPr id="16" name="TextBox 15"/>
          <p:cNvSpPr txBox="1"/>
          <p:nvPr/>
        </p:nvSpPr>
        <p:spPr>
          <a:xfrm>
            <a:off x="2954144" y="3434988"/>
            <a:ext cx="2197291" cy="415627"/>
          </a:xfrm>
          <a:prstGeom prst="rect">
            <a:avLst/>
          </a:prstGeom>
          <a:noFill/>
        </p:spPr>
        <p:txBody>
          <a:bodyPr wrap="square" rtlCol="0">
            <a:spAutoFit/>
          </a:bodyPr>
          <a:lstStyle/>
          <a:p>
            <a:pPr algn="ctr"/>
            <a:r>
              <a:rPr lang="en-US" sz="2101" dirty="0"/>
              <a:t>Image editor</a:t>
            </a:r>
            <a:endParaRPr lang="en-MY" sz="2101" dirty="0"/>
          </a:p>
        </p:txBody>
      </p:sp>
      <p:sp>
        <p:nvSpPr>
          <p:cNvPr id="18" name="Rectangle 17"/>
          <p:cNvSpPr/>
          <p:nvPr/>
        </p:nvSpPr>
        <p:spPr>
          <a:xfrm>
            <a:off x="2337357" y="1909250"/>
            <a:ext cx="6002355" cy="830997"/>
          </a:xfrm>
          <a:prstGeom prst="rect">
            <a:avLst/>
          </a:prstGeom>
        </p:spPr>
        <p:txBody>
          <a:bodyPr wrap="square">
            <a:spAutoFit/>
          </a:bodyPr>
          <a:lstStyle/>
          <a:p>
            <a:r>
              <a:rPr lang="en-US" altLang="en-US" sz="2800" dirty="0">
                <a:latin typeface="Comic Sans MS" pitchFamily="66" charset="0"/>
                <a:cs typeface="Times New Roman" pitchFamily="18" charset="0"/>
              </a:rPr>
              <a:t>14. Documentation Tools</a:t>
            </a:r>
          </a:p>
          <a:p>
            <a:pPr marL="0" lvl="1"/>
            <a:r>
              <a:rPr lang="en-US" altLang="en-US" sz="2000" dirty="0">
                <a:latin typeface="+mj-lt"/>
                <a:cs typeface="Times New Roman" pitchFamily="18" charset="0"/>
              </a:rPr>
              <a:t>          – </a:t>
            </a:r>
            <a:r>
              <a:rPr lang="en-US" altLang="en-US" sz="2000" dirty="0">
                <a:solidFill>
                  <a:srgbClr val="0000CC"/>
                </a:solidFill>
                <a:latin typeface="+mj-lt"/>
                <a:cs typeface="Times New Roman" pitchFamily="18" charset="0"/>
              </a:rPr>
              <a:t>page layout programs, image editor </a:t>
            </a:r>
            <a:endParaRPr lang="en-US" altLang="en-US" dirty="0">
              <a:solidFill>
                <a:srgbClr val="0000CC"/>
              </a:solidFill>
              <a:latin typeface="+mj-lt"/>
              <a:cs typeface="Times New Roman" pitchFamily="18" charset="0"/>
            </a:endParaRPr>
          </a:p>
        </p:txBody>
      </p:sp>
    </p:spTree>
    <p:extLst>
      <p:ext uri="{BB962C8B-B14F-4D97-AF65-F5344CB8AC3E}">
        <p14:creationId xmlns:p14="http://schemas.microsoft.com/office/powerpoint/2010/main" val="91987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900" decel="100000" fill="hold"/>
                                        <p:tgtEl>
                                          <p:spTgt spid="1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9" presetID="37"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900" decel="100000" fill="hold"/>
                                        <p:tgtEl>
                                          <p:spTgt spid="16"/>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900" decel="100000" fill="hold"/>
                                        <p:tgtEl>
                                          <p:spTgt spid="17"/>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AutoShape 2" descr="http://www.wpclipart.com/signs_symbol/speech_bubbles/callout_rounded_rectangle_right.svg"/>
          <p:cNvSpPr>
            <a:spLocks noChangeAspect="1" noChangeArrowheads="1"/>
          </p:cNvSpPr>
          <p:nvPr/>
        </p:nvSpPr>
        <p:spPr bwMode="auto">
          <a:xfrm>
            <a:off x="1679576" y="-1790700"/>
            <a:ext cx="374332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Oval 4"/>
          <p:cNvSpPr>
            <a:spLocks noChangeArrowheads="1"/>
          </p:cNvSpPr>
          <p:nvPr/>
        </p:nvSpPr>
        <p:spPr bwMode="auto">
          <a:xfrm>
            <a:off x="3352800" y="1219201"/>
            <a:ext cx="5334000" cy="1194619"/>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2500" dirty="0"/>
              <a:t>Establish SRS, </a:t>
            </a:r>
          </a:p>
          <a:p>
            <a:pPr algn="ctr"/>
            <a:r>
              <a:rPr lang="en-US" sz="2500" dirty="0"/>
              <a:t>Architectural design </a:t>
            </a:r>
          </a:p>
        </p:txBody>
      </p:sp>
      <p:sp>
        <p:nvSpPr>
          <p:cNvPr id="6" name="Oval 5"/>
          <p:cNvSpPr>
            <a:spLocks noChangeArrowheads="1"/>
          </p:cNvSpPr>
          <p:nvPr/>
        </p:nvSpPr>
        <p:spPr bwMode="auto">
          <a:xfrm>
            <a:off x="3429001" y="2767782"/>
            <a:ext cx="5225143" cy="1194619"/>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r>
              <a:rPr lang="en-US" sz="2500" dirty="0"/>
              <a:t>Examine any components </a:t>
            </a:r>
          </a:p>
          <a:p>
            <a:pPr algn="ctr"/>
            <a:r>
              <a:rPr lang="en-US" sz="2500" b="1" dirty="0">
                <a:solidFill>
                  <a:srgbClr val="FFFF00"/>
                </a:solidFill>
              </a:rPr>
              <a:t>can be reused</a:t>
            </a:r>
            <a:r>
              <a:rPr lang="en-US" sz="2500" dirty="0"/>
              <a:t>?</a:t>
            </a:r>
          </a:p>
        </p:txBody>
      </p:sp>
      <p:cxnSp>
        <p:nvCxnSpPr>
          <p:cNvPr id="8" name="Straight Arrow Connector 7"/>
          <p:cNvCxnSpPr>
            <a:stCxn id="5" idx="4"/>
            <a:endCxn id="6" idx="0"/>
          </p:cNvCxnSpPr>
          <p:nvPr/>
        </p:nvCxnSpPr>
        <p:spPr>
          <a:xfrm>
            <a:off x="6019800" y="2413819"/>
            <a:ext cx="21772" cy="353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1828800" y="4267200"/>
            <a:ext cx="4212772" cy="6096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lvl1pPr marL="371475" indent="-3714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sz="2400" dirty="0"/>
          </a:p>
          <a:p>
            <a:pPr algn="ctr" eaLnBrk="1" hangingPunct="1"/>
            <a:r>
              <a:rPr lang="en-US" sz="2400" dirty="0"/>
              <a:t>CBSE</a:t>
            </a:r>
          </a:p>
          <a:p>
            <a:pPr eaLnBrk="1" hangingPunct="1">
              <a:buFontTx/>
              <a:buChar char="•"/>
            </a:pPr>
            <a:endParaRPr lang="en-US" sz="2400" b="1" i="1" dirty="0"/>
          </a:p>
        </p:txBody>
      </p:sp>
      <p:sp>
        <p:nvSpPr>
          <p:cNvPr id="10" name="Text Box 17"/>
          <p:cNvSpPr txBox="1">
            <a:spLocks noChangeArrowheads="1"/>
          </p:cNvSpPr>
          <p:nvPr/>
        </p:nvSpPr>
        <p:spPr bwMode="auto">
          <a:xfrm>
            <a:off x="2971800" y="3733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400" dirty="0"/>
              <a:t>Yes</a:t>
            </a:r>
          </a:p>
        </p:txBody>
      </p:sp>
      <p:sp>
        <p:nvSpPr>
          <p:cNvPr id="11" name="Text Box 18"/>
          <p:cNvSpPr txBox="1">
            <a:spLocks noChangeArrowheads="1"/>
          </p:cNvSpPr>
          <p:nvPr/>
        </p:nvSpPr>
        <p:spPr bwMode="auto">
          <a:xfrm>
            <a:off x="8305801" y="3733800"/>
            <a:ext cx="87085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400" dirty="0"/>
              <a:t>No</a:t>
            </a:r>
          </a:p>
        </p:txBody>
      </p:sp>
      <p:cxnSp>
        <p:nvCxnSpPr>
          <p:cNvPr id="13" name="Straight Arrow Connector 12"/>
          <p:cNvCxnSpPr>
            <a:stCxn id="6" idx="3"/>
            <a:endCxn id="9" idx="0"/>
          </p:cNvCxnSpPr>
          <p:nvPr/>
        </p:nvCxnSpPr>
        <p:spPr>
          <a:xfrm flipH="1">
            <a:off x="3935186" y="3787452"/>
            <a:ext cx="259018" cy="4797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0"/>
          <p:cNvSpPr>
            <a:spLocks noChangeArrowheads="1"/>
          </p:cNvSpPr>
          <p:nvPr/>
        </p:nvSpPr>
        <p:spPr bwMode="auto">
          <a:xfrm>
            <a:off x="7124700" y="4343400"/>
            <a:ext cx="3276600" cy="14478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nchor="ctr"/>
          <a:lstStyle/>
          <a:p>
            <a:pPr algn="ctr">
              <a:defRPr/>
            </a:pPr>
            <a:r>
              <a:rPr lang="en-US" sz="2400" dirty="0"/>
              <a:t>Use conventional or O-O SE to develop new components</a:t>
            </a:r>
          </a:p>
        </p:txBody>
      </p:sp>
      <p:cxnSp>
        <p:nvCxnSpPr>
          <p:cNvPr id="16" name="Straight Arrow Connector 15"/>
          <p:cNvCxnSpPr>
            <a:stCxn id="6" idx="5"/>
            <a:endCxn id="14" idx="0"/>
          </p:cNvCxnSpPr>
          <p:nvPr/>
        </p:nvCxnSpPr>
        <p:spPr>
          <a:xfrm>
            <a:off x="7888940" y="3787452"/>
            <a:ext cx="874061" cy="5559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6"/>
          <p:cNvSpPr>
            <a:spLocks noChangeArrowheads="1"/>
          </p:cNvSpPr>
          <p:nvPr/>
        </p:nvSpPr>
        <p:spPr bwMode="auto">
          <a:xfrm>
            <a:off x="1831258" y="5029200"/>
            <a:ext cx="4210314" cy="16002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lvl1pPr marL="371475" indent="-371475"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sz="2400" dirty="0"/>
          </a:p>
          <a:p>
            <a:pPr eaLnBrk="1" hangingPunct="1"/>
            <a:r>
              <a:rPr lang="en-US" sz="2400" i="1" dirty="0"/>
              <a:t>- Component Qualification</a:t>
            </a:r>
          </a:p>
          <a:p>
            <a:pPr eaLnBrk="1" hangingPunct="1"/>
            <a:r>
              <a:rPr lang="en-US" sz="2400" i="1" dirty="0"/>
              <a:t>- Component Adaptation</a:t>
            </a:r>
          </a:p>
          <a:p>
            <a:pPr eaLnBrk="1" hangingPunct="1"/>
            <a:r>
              <a:rPr lang="en-US" sz="2400" i="1" dirty="0"/>
              <a:t>- Component Composition </a:t>
            </a:r>
          </a:p>
          <a:p>
            <a:pPr eaLnBrk="1" hangingPunct="1"/>
            <a:r>
              <a:rPr lang="en-US" sz="2400" i="1" dirty="0"/>
              <a:t>- Component Update</a:t>
            </a:r>
            <a:endParaRPr lang="en-US" sz="2400" dirty="0"/>
          </a:p>
          <a:p>
            <a:pPr eaLnBrk="1" hangingPunct="1">
              <a:buFontTx/>
              <a:buChar char="•"/>
            </a:pPr>
            <a:endParaRPr lang="en-US" sz="2400" i="1" dirty="0"/>
          </a:p>
        </p:txBody>
      </p:sp>
    </p:spTree>
    <p:extLst>
      <p:ext uri="{BB962C8B-B14F-4D97-AF65-F5344CB8AC3E}">
        <p14:creationId xmlns:p14="http://schemas.microsoft.com/office/powerpoint/2010/main" val="125470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p:bldP spid="11" grpId="0"/>
      <p:bldP spid="14"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983432" y="1532315"/>
            <a:ext cx="6002355" cy="523220"/>
          </a:xfrm>
          <a:prstGeom prst="rect">
            <a:avLst/>
          </a:prstGeom>
        </p:spPr>
        <p:txBody>
          <a:bodyPr wrap="square">
            <a:spAutoFit/>
          </a:bodyPr>
          <a:lstStyle/>
          <a:p>
            <a:r>
              <a:rPr lang="en-US" altLang="en-US" sz="2800" dirty="0">
                <a:latin typeface="Comic Sans MS" pitchFamily="66" charset="0"/>
                <a:cs typeface="Times New Roman" pitchFamily="18" charset="0"/>
              </a:rPr>
              <a:t>14. Documentation Tools</a:t>
            </a:r>
          </a:p>
        </p:txBody>
      </p:sp>
      <p:pic>
        <p:nvPicPr>
          <p:cNvPr id="8" name="Picture 2" descr="http://scribus.sourceforge.net/gallery/images/aqua2.jpg"/>
          <p:cNvPicPr>
            <a:picLocks noChangeAspect="1" noChangeArrowheads="1"/>
          </p:cNvPicPr>
          <p:nvPr/>
        </p:nvPicPr>
        <p:blipFill>
          <a:blip r:embed="rId2" cstate="screen"/>
          <a:srcRect/>
          <a:stretch>
            <a:fillRect/>
          </a:stretch>
        </p:blipFill>
        <p:spPr bwMode="auto">
          <a:xfrm>
            <a:off x="984465" y="2055535"/>
            <a:ext cx="7013060" cy="467902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8256240" y="6165304"/>
            <a:ext cx="3140379" cy="369332"/>
          </a:xfrm>
          <a:prstGeom prst="rect">
            <a:avLst/>
          </a:prstGeom>
        </p:spPr>
        <p:txBody>
          <a:bodyPr wrap="square">
            <a:spAutoFit/>
          </a:bodyPr>
          <a:lstStyle/>
          <a:p>
            <a:r>
              <a:rPr lang="en-MY" dirty="0" err="1"/>
              <a:t>Scribus</a:t>
            </a:r>
            <a:r>
              <a:rPr lang="en-MY" dirty="0"/>
              <a:t> – page layout program</a:t>
            </a:r>
          </a:p>
        </p:txBody>
      </p:sp>
    </p:spTree>
    <p:extLst>
      <p:ext uri="{BB962C8B-B14F-4D97-AF65-F5344CB8AC3E}">
        <p14:creationId xmlns:p14="http://schemas.microsoft.com/office/powerpoint/2010/main" val="88144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mg.clubic.com/00083166-photo-mso-2003-frontpage-2003.jpg"/>
          <p:cNvPicPr>
            <a:picLocks noChangeAspect="1" noChangeArrowheads="1"/>
          </p:cNvPicPr>
          <p:nvPr/>
        </p:nvPicPr>
        <p:blipFill>
          <a:blip r:embed="rId2" cstate="screen"/>
          <a:srcRect/>
          <a:stretch>
            <a:fillRect/>
          </a:stretch>
        </p:blipFill>
        <p:spPr bwMode="auto">
          <a:xfrm>
            <a:off x="1139794" y="2472331"/>
            <a:ext cx="5964317" cy="420072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Functional Classification of CASE</a:t>
            </a:r>
            <a:endParaRPr lang="en-MY" dirty="0"/>
          </a:p>
        </p:txBody>
      </p:sp>
      <p:sp>
        <p:nvSpPr>
          <p:cNvPr id="18" name="Rectangle 17"/>
          <p:cNvSpPr/>
          <p:nvPr/>
        </p:nvSpPr>
        <p:spPr>
          <a:xfrm>
            <a:off x="911424" y="1536152"/>
            <a:ext cx="6002355" cy="523220"/>
          </a:xfrm>
          <a:prstGeom prst="rect">
            <a:avLst/>
          </a:prstGeom>
        </p:spPr>
        <p:txBody>
          <a:bodyPr wrap="square">
            <a:spAutoFit/>
          </a:bodyPr>
          <a:lstStyle/>
          <a:p>
            <a:r>
              <a:rPr lang="en-US" altLang="en-US" sz="2800" dirty="0">
                <a:latin typeface="Comic Sans MS" pitchFamily="66" charset="0"/>
                <a:cs typeface="Times New Roman" pitchFamily="18" charset="0"/>
              </a:rPr>
              <a:t>15. Web Development Tools</a:t>
            </a:r>
          </a:p>
        </p:txBody>
      </p:sp>
      <p:pic>
        <p:nvPicPr>
          <p:cNvPr id="8" name="Picture 2" descr="http://www.clker.com/cliparts/Z/4/t/8/X/i/callout-bg-md.png"/>
          <p:cNvPicPr>
            <a:picLocks noChangeAspect="1" noChangeArrowheads="1"/>
          </p:cNvPicPr>
          <p:nvPr/>
        </p:nvPicPr>
        <p:blipFill>
          <a:blip r:embed="rId3"/>
          <a:srcRect/>
          <a:stretch>
            <a:fillRect/>
          </a:stretch>
        </p:blipFill>
        <p:spPr bwMode="auto">
          <a:xfrm flipV="1">
            <a:off x="6023992" y="1628800"/>
            <a:ext cx="3322732" cy="1339811"/>
          </a:xfrm>
          <a:prstGeom prst="rect">
            <a:avLst/>
          </a:prstGeom>
          <a:noFill/>
        </p:spPr>
      </p:pic>
      <p:sp>
        <p:nvSpPr>
          <p:cNvPr id="9" name="TextBox 8"/>
          <p:cNvSpPr txBox="1"/>
          <p:nvPr/>
        </p:nvSpPr>
        <p:spPr>
          <a:xfrm>
            <a:off x="6345548" y="2271910"/>
            <a:ext cx="2579599" cy="415627"/>
          </a:xfrm>
          <a:prstGeom prst="rect">
            <a:avLst/>
          </a:prstGeom>
          <a:noFill/>
        </p:spPr>
        <p:txBody>
          <a:bodyPr wrap="square" rtlCol="0">
            <a:spAutoFit/>
          </a:bodyPr>
          <a:lstStyle/>
          <a:p>
            <a:pPr algn="ctr"/>
            <a:r>
              <a:rPr lang="en-US" sz="2101" dirty="0"/>
              <a:t>e.g. FrontPage</a:t>
            </a:r>
            <a:endParaRPr lang="en-MY" sz="2101" dirty="0"/>
          </a:p>
        </p:txBody>
      </p:sp>
    </p:spTree>
    <p:extLst>
      <p:ext uri="{BB962C8B-B14F-4D97-AF65-F5344CB8AC3E}">
        <p14:creationId xmlns:p14="http://schemas.microsoft.com/office/powerpoint/2010/main" val="265991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18" name="Rectangle 17"/>
          <p:cNvSpPr/>
          <p:nvPr/>
        </p:nvSpPr>
        <p:spPr>
          <a:xfrm>
            <a:off x="1010846" y="2006618"/>
            <a:ext cx="7935107" cy="523220"/>
          </a:xfrm>
          <a:prstGeom prst="rect">
            <a:avLst/>
          </a:prstGeom>
        </p:spPr>
        <p:txBody>
          <a:bodyPr wrap="square">
            <a:spAutoFit/>
          </a:bodyPr>
          <a:lstStyle/>
          <a:p>
            <a:r>
              <a:rPr lang="en-US" altLang="en-US" sz="2800" dirty="0">
                <a:latin typeface="Comic Sans MS" pitchFamily="66" charset="0"/>
                <a:cs typeface="Times New Roman" pitchFamily="18" charset="0"/>
              </a:rPr>
              <a:t>16. Software Configuration Management Tools</a:t>
            </a:r>
          </a:p>
        </p:txBody>
      </p:sp>
      <p:pic>
        <p:nvPicPr>
          <p:cNvPr id="6" name="Picture 2" descr="http://www.clker.com/cliparts/Z/4/t/8/X/i/callout-bg-md.png"/>
          <p:cNvPicPr>
            <a:picLocks noChangeAspect="1" noChangeArrowheads="1"/>
          </p:cNvPicPr>
          <p:nvPr/>
        </p:nvPicPr>
        <p:blipFill>
          <a:blip r:embed="rId2"/>
          <a:srcRect/>
          <a:stretch>
            <a:fillRect/>
          </a:stretch>
        </p:blipFill>
        <p:spPr bwMode="auto">
          <a:xfrm flipV="1">
            <a:off x="5020653" y="2834780"/>
            <a:ext cx="3992431" cy="1489713"/>
          </a:xfrm>
          <a:prstGeom prst="rect">
            <a:avLst/>
          </a:prstGeom>
          <a:noFill/>
        </p:spPr>
      </p:pic>
      <p:sp>
        <p:nvSpPr>
          <p:cNvPr id="7" name="TextBox 6"/>
          <p:cNvSpPr txBox="1"/>
          <p:nvPr/>
        </p:nvSpPr>
        <p:spPr>
          <a:xfrm>
            <a:off x="5342208" y="3591062"/>
            <a:ext cx="3184696" cy="415627"/>
          </a:xfrm>
          <a:prstGeom prst="rect">
            <a:avLst/>
          </a:prstGeom>
          <a:noFill/>
        </p:spPr>
        <p:txBody>
          <a:bodyPr wrap="square" rtlCol="0">
            <a:spAutoFit/>
          </a:bodyPr>
          <a:lstStyle/>
          <a:p>
            <a:pPr algn="ctr"/>
            <a:r>
              <a:rPr lang="en-US" sz="2101" dirty="0"/>
              <a:t>Version &amp; Change Mgmt</a:t>
            </a:r>
            <a:endParaRPr lang="en-MY" sz="2101" dirty="0"/>
          </a:p>
        </p:txBody>
      </p:sp>
      <p:pic>
        <p:nvPicPr>
          <p:cNvPr id="10" name="Picture 2" descr="http://www.clker.com/cliparts/Z/4/t/8/X/i/callout-bg-md.png"/>
          <p:cNvPicPr>
            <a:picLocks noChangeAspect="1" noChangeArrowheads="1"/>
          </p:cNvPicPr>
          <p:nvPr/>
        </p:nvPicPr>
        <p:blipFill>
          <a:blip r:embed="rId2"/>
          <a:srcRect/>
          <a:stretch>
            <a:fillRect/>
          </a:stretch>
        </p:blipFill>
        <p:spPr bwMode="auto">
          <a:xfrm flipH="1" flipV="1">
            <a:off x="1990474" y="3169589"/>
            <a:ext cx="3398164" cy="1339813"/>
          </a:xfrm>
          <a:prstGeom prst="rect">
            <a:avLst/>
          </a:prstGeom>
          <a:noFill/>
        </p:spPr>
      </p:pic>
      <p:sp>
        <p:nvSpPr>
          <p:cNvPr id="11" name="TextBox 10"/>
          <p:cNvSpPr txBox="1"/>
          <p:nvPr/>
        </p:nvSpPr>
        <p:spPr>
          <a:xfrm>
            <a:off x="2476657" y="3692257"/>
            <a:ext cx="2543997" cy="738920"/>
          </a:xfrm>
          <a:prstGeom prst="rect">
            <a:avLst/>
          </a:prstGeom>
          <a:noFill/>
        </p:spPr>
        <p:txBody>
          <a:bodyPr wrap="square" rtlCol="0">
            <a:spAutoFit/>
          </a:bodyPr>
          <a:lstStyle/>
          <a:p>
            <a:pPr algn="ctr"/>
            <a:r>
              <a:rPr lang="en-US" sz="2101" dirty="0"/>
              <a:t>e.g. SQL Server DB Change Mgmt </a:t>
            </a:r>
            <a:endParaRPr lang="en-MY" sz="2101" dirty="0"/>
          </a:p>
        </p:txBody>
      </p:sp>
    </p:spTree>
    <p:extLst>
      <p:ext uri="{BB962C8B-B14F-4D97-AF65-F5344CB8AC3E}">
        <p14:creationId xmlns:p14="http://schemas.microsoft.com/office/powerpoint/2010/main" val="247051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900" decel="100000" fill="hold"/>
                                        <p:tgtEl>
                                          <p:spTgt spid="10"/>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900" decel="100000" fill="hold"/>
                                        <p:tgtEl>
                                          <p:spTgt spid="11"/>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8" name="Rectangle 7"/>
          <p:cNvSpPr/>
          <p:nvPr/>
        </p:nvSpPr>
        <p:spPr>
          <a:xfrm>
            <a:off x="2603243" y="2689175"/>
            <a:ext cx="6589101" cy="307777"/>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a:spAutoFit/>
          </a:bodyPr>
          <a:lstStyle/>
          <a:p>
            <a:r>
              <a:rPr kumimoji="1" lang="en-US" sz="1400" b="1" dirty="0">
                <a:latin typeface="Tahoma" pitchFamily="34" charset="0"/>
              </a:rPr>
              <a:t>SQL Server Database Change Management:</a:t>
            </a:r>
          </a:p>
        </p:txBody>
      </p:sp>
      <p:pic>
        <p:nvPicPr>
          <p:cNvPr id="9" name="Picture 2" descr="SQL Server Database Change Management tool"/>
          <p:cNvPicPr>
            <a:picLocks noChangeAspect="1" noChangeArrowheads="1"/>
          </p:cNvPicPr>
          <p:nvPr/>
        </p:nvPicPr>
        <p:blipFill>
          <a:blip r:embed="rId2"/>
          <a:srcRect/>
          <a:stretch>
            <a:fillRect/>
          </a:stretch>
        </p:blipFill>
        <p:spPr bwMode="auto">
          <a:xfrm>
            <a:off x="2531235" y="2888801"/>
            <a:ext cx="6730099" cy="3780559"/>
          </a:xfrm>
          <a:prstGeom prst="rect">
            <a:avLst/>
          </a:prstGeom>
          <a:ln>
            <a:noFill/>
          </a:ln>
          <a:effectLst>
            <a:softEdge rad="112500"/>
          </a:effectLst>
        </p:spPr>
      </p:pic>
      <p:sp>
        <p:nvSpPr>
          <p:cNvPr id="6" name="Rectangle 5"/>
          <p:cNvSpPr/>
          <p:nvPr/>
        </p:nvSpPr>
        <p:spPr>
          <a:xfrm>
            <a:off x="1010846" y="2006618"/>
            <a:ext cx="7935107" cy="523220"/>
          </a:xfrm>
          <a:prstGeom prst="rect">
            <a:avLst/>
          </a:prstGeom>
        </p:spPr>
        <p:txBody>
          <a:bodyPr wrap="square">
            <a:spAutoFit/>
          </a:bodyPr>
          <a:lstStyle/>
          <a:p>
            <a:r>
              <a:rPr lang="en-US" altLang="en-US" sz="2800" dirty="0">
                <a:latin typeface="Comic Sans MS" pitchFamily="66" charset="0"/>
                <a:cs typeface="Times New Roman" pitchFamily="18" charset="0"/>
              </a:rPr>
              <a:t>16. Software Configuration Management Tools</a:t>
            </a:r>
          </a:p>
        </p:txBody>
      </p:sp>
    </p:spTree>
    <p:extLst>
      <p:ext uri="{BB962C8B-B14F-4D97-AF65-F5344CB8AC3E}">
        <p14:creationId xmlns:p14="http://schemas.microsoft.com/office/powerpoint/2010/main" val="299303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Classification of CASE</a:t>
            </a:r>
            <a:endParaRPr lang="en-MY" dirty="0"/>
          </a:p>
        </p:txBody>
      </p:sp>
      <p:sp>
        <p:nvSpPr>
          <p:cNvPr id="3" name="Rectangle 2"/>
          <p:cNvSpPr/>
          <p:nvPr/>
        </p:nvSpPr>
        <p:spPr>
          <a:xfrm>
            <a:off x="2314805" y="2618700"/>
            <a:ext cx="5945148" cy="251607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kumimoji="1" lang="en-US" sz="1125" b="1" dirty="0">
                <a:latin typeface="Tahoma" pitchFamily="34" charset="0"/>
              </a:rPr>
              <a:t>SQL Server Database Change Management:</a:t>
            </a:r>
          </a:p>
          <a:p>
            <a:endParaRPr kumimoji="1" lang="en-MY" sz="1125" b="1" dirty="0">
              <a:latin typeface="Tahoma" pitchFamily="34" charset="0"/>
            </a:endParaRPr>
          </a:p>
          <a:p>
            <a:r>
              <a:rPr kumimoji="1" lang="en-MY" sz="1125" dirty="0">
                <a:latin typeface="Tahoma" pitchFamily="34" charset="0"/>
              </a:rPr>
              <a:t>Database Change Management forms an important part of an application development process. Database Change Management refers to the process of maintaining the Integrity and proper functioning of a database schema throughout a collaborative development cycle.</a:t>
            </a:r>
          </a:p>
          <a:p>
            <a:endParaRPr kumimoji="1" lang="en-MY" sz="1125" dirty="0">
              <a:latin typeface="Tahoma" pitchFamily="34" charset="0"/>
            </a:endParaRPr>
          </a:p>
          <a:p>
            <a:r>
              <a:rPr kumimoji="1" lang="en-MY" sz="1125" dirty="0">
                <a:latin typeface="Tahoma" pitchFamily="34" charset="0"/>
              </a:rPr>
              <a:t>Collaborative development environments typically involve multiple database developers working in various sections of the same database schema in parallel, introducing changes that are invisible to one another. Key challenge in such an environment is to ensure that the changes done in parallel does not affect the system as a whole and incremental changes done to the system always takes into account all the recent changes that have been effected thereby maintaining integrity.</a:t>
            </a:r>
          </a:p>
          <a:p>
            <a:endParaRPr lang="en-MY" sz="1125" dirty="0"/>
          </a:p>
        </p:txBody>
      </p:sp>
      <p:sp>
        <p:nvSpPr>
          <p:cNvPr id="4" name="Rectangle 3"/>
          <p:cNvSpPr/>
          <p:nvPr/>
        </p:nvSpPr>
        <p:spPr>
          <a:xfrm>
            <a:off x="2098515" y="1948719"/>
            <a:ext cx="7832910" cy="498598"/>
          </a:xfrm>
          <a:prstGeom prst="rect">
            <a:avLst/>
          </a:prstGeom>
        </p:spPr>
        <p:txBody>
          <a:bodyPr wrap="square">
            <a:spAutoFit/>
          </a:bodyPr>
          <a:lstStyle/>
          <a:p>
            <a:pPr marL="537115" lvl="1" indent="-332273">
              <a:lnSpc>
                <a:spcPct val="80000"/>
              </a:lnSpc>
            </a:pPr>
            <a:r>
              <a:rPr lang="en-US" altLang="en-US" sz="1650" dirty="0">
                <a:latin typeface="Arial" charset="0"/>
                <a:cs typeface="Times New Roman" pitchFamily="18" charset="0"/>
              </a:rPr>
              <a:t>16. Software Configuration Management tools – </a:t>
            </a:r>
            <a:r>
              <a:rPr lang="en-US" altLang="en-US" sz="1650" dirty="0">
                <a:solidFill>
                  <a:srgbClr val="0000CC"/>
                </a:solidFill>
                <a:latin typeface="Arial" charset="0"/>
                <a:cs typeface="Times New Roman" pitchFamily="18" charset="0"/>
              </a:rPr>
              <a:t>version and change management systems, e.g. SQL Server Database Change Management</a:t>
            </a:r>
          </a:p>
        </p:txBody>
      </p:sp>
    </p:spTree>
    <p:extLst>
      <p:ext uri="{BB962C8B-B14F-4D97-AF65-F5344CB8AC3E}">
        <p14:creationId xmlns:p14="http://schemas.microsoft.com/office/powerpoint/2010/main" val="16516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MY"/>
          </a:p>
        </p:txBody>
      </p:sp>
      <p:sp>
        <p:nvSpPr>
          <p:cNvPr id="3" name="Title 2"/>
          <p:cNvSpPr>
            <a:spLocks noGrp="1"/>
          </p:cNvSpPr>
          <p:nvPr>
            <p:ph type="title"/>
          </p:nvPr>
        </p:nvSpPr>
        <p:spPr/>
        <p:txBody>
          <a:bodyPr/>
          <a:lstStyle/>
          <a:p>
            <a:r>
              <a:rPr lang="en-MY" dirty="0">
                <a:solidFill>
                  <a:schemeClr val="tx1"/>
                </a:solidFill>
              </a:rPr>
              <a:t>Other Classification of CASE</a:t>
            </a:r>
          </a:p>
        </p:txBody>
      </p:sp>
    </p:spTree>
    <p:extLst>
      <p:ext uri="{BB962C8B-B14F-4D97-AF65-F5344CB8AC3E}">
        <p14:creationId xmlns:p14="http://schemas.microsoft.com/office/powerpoint/2010/main" val="283681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Other Classification of CASE</a:t>
            </a:r>
          </a:p>
        </p:txBody>
      </p:sp>
      <p:sp>
        <p:nvSpPr>
          <p:cNvPr id="3" name="Rectangle 2"/>
          <p:cNvSpPr/>
          <p:nvPr/>
        </p:nvSpPr>
        <p:spPr>
          <a:xfrm>
            <a:off x="1730354" y="4653136"/>
            <a:ext cx="2614818" cy="461665"/>
          </a:xfrm>
          <a:prstGeom prst="rect">
            <a:avLst/>
          </a:prstGeom>
        </p:spPr>
        <p:txBody>
          <a:bodyPr wrap="none">
            <a:spAutoFit/>
          </a:bodyPr>
          <a:lstStyle/>
          <a:p>
            <a:r>
              <a:rPr lang="en-US" altLang="en-US" sz="2400" b="1" i="1" dirty="0">
                <a:solidFill>
                  <a:srgbClr val="0000CC"/>
                </a:solidFill>
              </a:rPr>
              <a:t>Breadth of Support</a:t>
            </a:r>
            <a:endParaRPr lang="en-MY" sz="2400" dirty="0"/>
          </a:p>
        </p:txBody>
      </p:sp>
      <p:pic>
        <p:nvPicPr>
          <p:cNvPr id="4" name="Picture 2" descr="http://sr.photos3.fotosearch.com/bthumb/CSP/CSP725/k7259521.jpg"/>
          <p:cNvPicPr>
            <a:picLocks noChangeAspect="1" noChangeArrowheads="1"/>
          </p:cNvPicPr>
          <p:nvPr/>
        </p:nvPicPr>
        <p:blipFill>
          <a:blip r:embed="rId2"/>
          <a:srcRect/>
          <a:stretch>
            <a:fillRect/>
          </a:stretch>
        </p:blipFill>
        <p:spPr bwMode="auto">
          <a:xfrm>
            <a:off x="1779892" y="2189450"/>
            <a:ext cx="2507944" cy="2463686"/>
          </a:xfrm>
          <a:prstGeom prst="rect">
            <a:avLst/>
          </a:prstGeom>
          <a:ln>
            <a:noFill/>
          </a:ln>
          <a:effectLst>
            <a:softEdge rad="112500"/>
          </a:effectLst>
        </p:spPr>
      </p:pic>
      <p:sp>
        <p:nvSpPr>
          <p:cNvPr id="5" name="Rectangle 4"/>
          <p:cNvSpPr/>
          <p:nvPr/>
        </p:nvSpPr>
        <p:spPr>
          <a:xfrm>
            <a:off x="4583832" y="2944239"/>
            <a:ext cx="6660993" cy="954107"/>
          </a:xfrm>
          <a:prstGeom prst="rect">
            <a:avLst/>
          </a:prstGeom>
        </p:spPr>
        <p:txBody>
          <a:bodyPr wrap="square">
            <a:spAutoFit/>
          </a:bodyPr>
          <a:lstStyle/>
          <a:p>
            <a:r>
              <a:rPr lang="en-US" altLang="en-US" sz="2800" b="1" dirty="0">
                <a:solidFill>
                  <a:srgbClr val="C00000"/>
                </a:solidFill>
              </a:rPr>
              <a:t>Tools</a:t>
            </a:r>
            <a:r>
              <a:rPr lang="en-US" altLang="en-US" sz="2800" dirty="0"/>
              <a:t> – support individual tasks (stand alone tool) like compiler, word processor and etc </a:t>
            </a:r>
            <a:endParaRPr lang="en-MY" sz="2800" dirty="0"/>
          </a:p>
        </p:txBody>
      </p:sp>
      <p:pic>
        <p:nvPicPr>
          <p:cNvPr id="6" name="Picture 4" descr="http://www.clipartbest.com/cliparts/yik/5BE/yik5BERiE.png"/>
          <p:cNvPicPr>
            <a:picLocks noChangeAspect="1" noChangeArrowheads="1"/>
          </p:cNvPicPr>
          <p:nvPr/>
        </p:nvPicPr>
        <p:blipFill>
          <a:blip r:embed="rId3" cstate="screen"/>
          <a:srcRect/>
          <a:stretch>
            <a:fillRect/>
          </a:stretch>
        </p:blipFill>
        <p:spPr bwMode="auto">
          <a:xfrm>
            <a:off x="4394710" y="4310914"/>
            <a:ext cx="803887" cy="803887"/>
          </a:xfrm>
          <a:prstGeom prst="rect">
            <a:avLst/>
          </a:prstGeom>
          <a:noFill/>
        </p:spPr>
      </p:pic>
    </p:spTree>
    <p:extLst>
      <p:ext uri="{BB962C8B-B14F-4D97-AF65-F5344CB8AC3E}">
        <p14:creationId xmlns:p14="http://schemas.microsoft.com/office/powerpoint/2010/main" val="343212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Other Classification of CASE</a:t>
            </a:r>
          </a:p>
        </p:txBody>
      </p:sp>
      <p:sp>
        <p:nvSpPr>
          <p:cNvPr id="3" name="Rectangle 2"/>
          <p:cNvSpPr/>
          <p:nvPr/>
        </p:nvSpPr>
        <p:spPr>
          <a:xfrm>
            <a:off x="1730354" y="4653136"/>
            <a:ext cx="2614818" cy="461665"/>
          </a:xfrm>
          <a:prstGeom prst="rect">
            <a:avLst/>
          </a:prstGeom>
        </p:spPr>
        <p:txBody>
          <a:bodyPr wrap="none">
            <a:spAutoFit/>
          </a:bodyPr>
          <a:lstStyle/>
          <a:p>
            <a:r>
              <a:rPr lang="en-US" altLang="en-US" sz="2400" b="1" i="1" dirty="0">
                <a:solidFill>
                  <a:srgbClr val="0000CC"/>
                </a:solidFill>
              </a:rPr>
              <a:t>Breadth of Support</a:t>
            </a:r>
            <a:endParaRPr lang="en-MY" sz="2400" dirty="0"/>
          </a:p>
        </p:txBody>
      </p:sp>
      <p:pic>
        <p:nvPicPr>
          <p:cNvPr id="4" name="Picture 2" descr="http://sr.photos3.fotosearch.com/bthumb/CSP/CSP725/k7259521.jpg"/>
          <p:cNvPicPr>
            <a:picLocks noChangeAspect="1" noChangeArrowheads="1"/>
          </p:cNvPicPr>
          <p:nvPr/>
        </p:nvPicPr>
        <p:blipFill>
          <a:blip r:embed="rId2"/>
          <a:srcRect/>
          <a:stretch>
            <a:fillRect/>
          </a:stretch>
        </p:blipFill>
        <p:spPr bwMode="auto">
          <a:xfrm>
            <a:off x="1779892" y="2189450"/>
            <a:ext cx="2507944" cy="2463686"/>
          </a:xfrm>
          <a:prstGeom prst="rect">
            <a:avLst/>
          </a:prstGeom>
          <a:ln>
            <a:noFill/>
          </a:ln>
          <a:effectLst>
            <a:softEdge rad="112500"/>
          </a:effectLst>
        </p:spPr>
      </p:pic>
      <p:sp>
        <p:nvSpPr>
          <p:cNvPr id="5" name="Rectangle 4"/>
          <p:cNvSpPr/>
          <p:nvPr/>
        </p:nvSpPr>
        <p:spPr>
          <a:xfrm>
            <a:off x="4583832" y="2348880"/>
            <a:ext cx="6660993" cy="1815882"/>
          </a:xfrm>
          <a:prstGeom prst="rect">
            <a:avLst/>
          </a:prstGeom>
        </p:spPr>
        <p:txBody>
          <a:bodyPr wrap="square">
            <a:spAutoFit/>
          </a:bodyPr>
          <a:lstStyle/>
          <a:p>
            <a:r>
              <a:rPr lang="en-US" altLang="en-US" sz="2800" b="1" dirty="0">
                <a:solidFill>
                  <a:srgbClr val="C00000"/>
                </a:solidFill>
              </a:rPr>
              <a:t>Workbenches</a:t>
            </a:r>
            <a:r>
              <a:rPr lang="en-US" altLang="en-US" sz="2800" dirty="0"/>
              <a:t> </a:t>
            </a:r>
          </a:p>
          <a:p>
            <a:pPr marL="272726" indent="-272726"/>
            <a:r>
              <a:rPr lang="en-US" altLang="en-US" sz="2800" dirty="0">
                <a:sym typeface="Wingdings" pitchFamily="2" charset="2"/>
              </a:rPr>
              <a:t> </a:t>
            </a:r>
            <a:r>
              <a:rPr lang="en-US" altLang="en-US" sz="2800" dirty="0"/>
              <a:t>support process phases or activities like specification, analysis, design and etc. Normally, include a few tools</a:t>
            </a:r>
            <a:endParaRPr lang="en-MY" sz="2800" dirty="0"/>
          </a:p>
        </p:txBody>
      </p:sp>
      <p:pic>
        <p:nvPicPr>
          <p:cNvPr id="6" name="Picture 4" descr="http://www.clipartbest.com/cliparts/yik/5BE/yik5BERiE.png"/>
          <p:cNvPicPr>
            <a:picLocks noChangeAspect="1" noChangeArrowheads="1"/>
          </p:cNvPicPr>
          <p:nvPr/>
        </p:nvPicPr>
        <p:blipFill>
          <a:blip r:embed="rId3" cstate="screen"/>
          <a:srcRect/>
          <a:stretch>
            <a:fillRect/>
          </a:stretch>
        </p:blipFill>
        <p:spPr bwMode="auto">
          <a:xfrm>
            <a:off x="4394710" y="4310914"/>
            <a:ext cx="803887" cy="803887"/>
          </a:xfrm>
          <a:prstGeom prst="rect">
            <a:avLst/>
          </a:prstGeom>
          <a:noFill/>
        </p:spPr>
      </p:pic>
    </p:spTree>
    <p:extLst>
      <p:ext uri="{BB962C8B-B14F-4D97-AF65-F5344CB8AC3E}">
        <p14:creationId xmlns:p14="http://schemas.microsoft.com/office/powerpoint/2010/main" val="259058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Other Classification of CASE</a:t>
            </a:r>
          </a:p>
        </p:txBody>
      </p:sp>
      <p:sp>
        <p:nvSpPr>
          <p:cNvPr id="3" name="Rectangle 2"/>
          <p:cNvSpPr/>
          <p:nvPr/>
        </p:nvSpPr>
        <p:spPr>
          <a:xfrm>
            <a:off x="1730354" y="4653136"/>
            <a:ext cx="2614818" cy="461665"/>
          </a:xfrm>
          <a:prstGeom prst="rect">
            <a:avLst/>
          </a:prstGeom>
        </p:spPr>
        <p:txBody>
          <a:bodyPr wrap="none">
            <a:spAutoFit/>
          </a:bodyPr>
          <a:lstStyle/>
          <a:p>
            <a:r>
              <a:rPr lang="en-US" altLang="en-US" sz="2400" b="1" i="1" dirty="0">
                <a:solidFill>
                  <a:srgbClr val="0000CC"/>
                </a:solidFill>
              </a:rPr>
              <a:t>Breadth of Support</a:t>
            </a:r>
            <a:endParaRPr lang="en-MY" sz="2400" dirty="0"/>
          </a:p>
        </p:txBody>
      </p:sp>
      <p:pic>
        <p:nvPicPr>
          <p:cNvPr id="4" name="Picture 2" descr="http://sr.photos3.fotosearch.com/bthumb/CSP/CSP725/k7259521.jpg"/>
          <p:cNvPicPr>
            <a:picLocks noChangeAspect="1" noChangeArrowheads="1"/>
          </p:cNvPicPr>
          <p:nvPr/>
        </p:nvPicPr>
        <p:blipFill>
          <a:blip r:embed="rId2"/>
          <a:srcRect/>
          <a:stretch>
            <a:fillRect/>
          </a:stretch>
        </p:blipFill>
        <p:spPr bwMode="auto">
          <a:xfrm>
            <a:off x="1779892" y="2189450"/>
            <a:ext cx="2507944" cy="2463686"/>
          </a:xfrm>
          <a:prstGeom prst="rect">
            <a:avLst/>
          </a:prstGeom>
          <a:ln>
            <a:noFill/>
          </a:ln>
          <a:effectLst>
            <a:softEdge rad="112500"/>
          </a:effectLst>
        </p:spPr>
      </p:pic>
      <p:sp>
        <p:nvSpPr>
          <p:cNvPr id="5" name="Rectangle 4"/>
          <p:cNvSpPr/>
          <p:nvPr/>
        </p:nvSpPr>
        <p:spPr>
          <a:xfrm>
            <a:off x="4583832" y="2348880"/>
            <a:ext cx="6660993" cy="1815882"/>
          </a:xfrm>
          <a:prstGeom prst="rect">
            <a:avLst/>
          </a:prstGeom>
        </p:spPr>
        <p:txBody>
          <a:bodyPr wrap="square">
            <a:spAutoFit/>
          </a:bodyPr>
          <a:lstStyle/>
          <a:p>
            <a:r>
              <a:rPr lang="en-US" altLang="en-US" sz="2800" b="1" dirty="0">
                <a:solidFill>
                  <a:srgbClr val="C00000"/>
                </a:solidFill>
              </a:rPr>
              <a:t>Environment</a:t>
            </a:r>
            <a:r>
              <a:rPr lang="en-US" altLang="en-US" sz="2800" dirty="0"/>
              <a:t> </a:t>
            </a:r>
          </a:p>
          <a:p>
            <a:pPr marL="272726" indent="-272726"/>
            <a:r>
              <a:rPr lang="en-US" altLang="en-US" sz="2800" dirty="0">
                <a:sym typeface="Wingdings" pitchFamily="2" charset="2"/>
              </a:rPr>
              <a:t> </a:t>
            </a:r>
            <a:r>
              <a:rPr lang="en-US" altLang="en-US" sz="2800" dirty="0"/>
              <a:t>support all or at least a substantial part of s/w process. Normally, include several workbenches that integrated together.</a:t>
            </a:r>
            <a:endParaRPr lang="en-MY" sz="2800" dirty="0"/>
          </a:p>
        </p:txBody>
      </p:sp>
      <p:pic>
        <p:nvPicPr>
          <p:cNvPr id="6" name="Picture 4" descr="http://www.clipartbest.com/cliparts/yik/5BE/yik5BERiE.png"/>
          <p:cNvPicPr>
            <a:picLocks noChangeAspect="1" noChangeArrowheads="1"/>
          </p:cNvPicPr>
          <p:nvPr/>
        </p:nvPicPr>
        <p:blipFill>
          <a:blip r:embed="rId3" cstate="screen"/>
          <a:srcRect/>
          <a:stretch>
            <a:fillRect/>
          </a:stretch>
        </p:blipFill>
        <p:spPr bwMode="auto">
          <a:xfrm>
            <a:off x="4394710" y="4310914"/>
            <a:ext cx="803887" cy="803887"/>
          </a:xfrm>
          <a:prstGeom prst="rect">
            <a:avLst/>
          </a:prstGeom>
          <a:noFill/>
        </p:spPr>
      </p:pic>
    </p:spTree>
    <p:extLst>
      <p:ext uri="{BB962C8B-B14F-4D97-AF65-F5344CB8AC3E}">
        <p14:creationId xmlns:p14="http://schemas.microsoft.com/office/powerpoint/2010/main" val="378261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MY"/>
          </a:p>
        </p:txBody>
      </p:sp>
      <p:sp>
        <p:nvSpPr>
          <p:cNvPr id="3" name="Title 2"/>
          <p:cNvSpPr>
            <a:spLocks noGrp="1"/>
          </p:cNvSpPr>
          <p:nvPr>
            <p:ph type="title"/>
          </p:nvPr>
        </p:nvSpPr>
        <p:spPr/>
        <p:txBody>
          <a:bodyPr/>
          <a:lstStyle/>
          <a:p>
            <a:r>
              <a:rPr lang="en-MY" dirty="0">
                <a:solidFill>
                  <a:schemeClr val="tx1"/>
                </a:solidFill>
              </a:rPr>
              <a:t>CASE Life Cycle</a:t>
            </a:r>
          </a:p>
        </p:txBody>
      </p:sp>
    </p:spTree>
    <p:extLst>
      <p:ext uri="{BB962C8B-B14F-4D97-AF65-F5344CB8AC3E}">
        <p14:creationId xmlns:p14="http://schemas.microsoft.com/office/powerpoint/2010/main" val="150755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cap="small" spc="300" dirty="0">
                <a:solidFill>
                  <a:schemeClr val="tx1"/>
                </a:solidFill>
              </a:rPr>
              <a:t>4 Activities in CBSE</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833099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CASE Life Cycle</a:t>
            </a:r>
          </a:p>
        </p:txBody>
      </p:sp>
      <p:grpSp>
        <p:nvGrpSpPr>
          <p:cNvPr id="3" name="Group 2"/>
          <p:cNvGrpSpPr/>
          <p:nvPr/>
        </p:nvGrpSpPr>
        <p:grpSpPr>
          <a:xfrm>
            <a:off x="335360" y="2486641"/>
            <a:ext cx="3912966" cy="1459874"/>
            <a:chOff x="7408" y="780366"/>
            <a:chExt cx="2214438" cy="1328663"/>
          </a:xfrm>
          <a:solidFill>
            <a:schemeClr val="bg2">
              <a:lumMod val="50000"/>
            </a:schemeClr>
          </a:solidFill>
          <a:scene3d>
            <a:camera prst="perspectiveRelaxedModerately" zoom="92000"/>
            <a:lightRig rig="balanced" dir="t">
              <a:rot lat="0" lon="0" rev="12700000"/>
            </a:lightRig>
          </a:scene3d>
        </p:grpSpPr>
        <p:sp>
          <p:nvSpPr>
            <p:cNvPr id="4" name="Rounded Rectangle 3"/>
            <p:cNvSpPr/>
            <p:nvPr/>
          </p:nvSpPr>
          <p:spPr>
            <a:xfrm>
              <a:off x="7408"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5" name="Rounded Rectangle 4"/>
            <p:cNvSpPr/>
            <p:nvPr/>
          </p:nvSpPr>
          <p:spPr>
            <a:xfrm>
              <a:off x="46323"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Procurement</a:t>
              </a:r>
              <a:endParaRPr lang="en-MY" sz="3600" b="1" dirty="0">
                <a:solidFill>
                  <a:schemeClr val="tx2">
                    <a:lumMod val="50000"/>
                  </a:schemeClr>
                </a:solidFill>
                <a:latin typeface="+mj-lt"/>
              </a:endParaRPr>
            </a:p>
          </p:txBody>
        </p:sp>
      </p:grpSp>
      <p:grpSp>
        <p:nvGrpSpPr>
          <p:cNvPr id="6" name="Group 5"/>
          <p:cNvGrpSpPr/>
          <p:nvPr/>
        </p:nvGrpSpPr>
        <p:grpSpPr>
          <a:xfrm>
            <a:off x="4079776" y="3050717"/>
            <a:ext cx="643478" cy="603413"/>
            <a:chOff x="2416717" y="1170107"/>
            <a:chExt cx="469460" cy="549180"/>
          </a:xfrm>
          <a:solidFill>
            <a:srgbClr val="00B050"/>
          </a:solidFill>
          <a:scene3d>
            <a:camera prst="perspectiveRelaxedModerately" zoom="92000"/>
            <a:lightRig rig="balanced" dir="t">
              <a:rot lat="0" lon="0" rev="12700000"/>
            </a:lightRig>
          </a:scene3d>
        </p:grpSpPr>
        <p:sp>
          <p:nvSpPr>
            <p:cNvPr id="7" name="Right Arrow 6"/>
            <p:cNvSpPr/>
            <p:nvPr/>
          </p:nvSpPr>
          <p:spPr>
            <a:xfrm>
              <a:off x="2416717" y="1170107"/>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8" name="Right Arrow 6"/>
            <p:cNvSpPr/>
            <p:nvPr/>
          </p:nvSpPr>
          <p:spPr>
            <a:xfrm>
              <a:off x="2416717" y="1279943"/>
              <a:ext cx="328622" cy="329508"/>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9" name="Group 8"/>
          <p:cNvGrpSpPr/>
          <p:nvPr/>
        </p:nvGrpSpPr>
        <p:grpSpPr>
          <a:xfrm>
            <a:off x="4617693" y="2486641"/>
            <a:ext cx="3206499" cy="1459874"/>
            <a:chOff x="3107622" y="780366"/>
            <a:chExt cx="2214438" cy="1328663"/>
          </a:xfrm>
          <a:solidFill>
            <a:schemeClr val="bg2">
              <a:lumMod val="50000"/>
            </a:schemeClr>
          </a:solidFill>
          <a:scene3d>
            <a:camera prst="perspectiveRelaxedModerately" zoom="92000"/>
            <a:lightRig rig="balanced" dir="t">
              <a:rot lat="0" lon="0" rev="12700000"/>
            </a:lightRig>
          </a:scene3d>
        </p:grpSpPr>
        <p:sp>
          <p:nvSpPr>
            <p:cNvPr id="10" name="Rounded Rectangle 9"/>
            <p:cNvSpPr/>
            <p:nvPr/>
          </p:nvSpPr>
          <p:spPr>
            <a:xfrm>
              <a:off x="3107622"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1" name="Rounded Rectangle 8"/>
            <p:cNvSpPr/>
            <p:nvPr/>
          </p:nvSpPr>
          <p:spPr>
            <a:xfrm>
              <a:off x="3146537"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Tailoring</a:t>
              </a:r>
              <a:endParaRPr lang="en-MY" sz="3600" b="1" dirty="0">
                <a:solidFill>
                  <a:schemeClr val="tx2">
                    <a:lumMod val="50000"/>
                  </a:schemeClr>
                </a:solidFill>
                <a:latin typeface="+mj-lt"/>
              </a:endParaRPr>
            </a:p>
          </p:txBody>
        </p:sp>
      </p:grpSp>
      <p:grpSp>
        <p:nvGrpSpPr>
          <p:cNvPr id="12" name="Group 11"/>
          <p:cNvGrpSpPr/>
          <p:nvPr/>
        </p:nvGrpSpPr>
        <p:grpSpPr>
          <a:xfrm>
            <a:off x="7684770" y="3050717"/>
            <a:ext cx="643478" cy="603413"/>
            <a:chOff x="5516931" y="1170107"/>
            <a:chExt cx="469460" cy="549180"/>
          </a:xfrm>
          <a:solidFill>
            <a:srgbClr val="00B050"/>
          </a:solidFill>
          <a:scene3d>
            <a:camera prst="perspectiveRelaxedModerately" zoom="92000"/>
            <a:lightRig rig="balanced" dir="t">
              <a:rot lat="0" lon="0" rev="12700000"/>
            </a:lightRig>
          </a:scene3d>
        </p:grpSpPr>
        <p:sp>
          <p:nvSpPr>
            <p:cNvPr id="13" name="Right Arrow 12"/>
            <p:cNvSpPr/>
            <p:nvPr/>
          </p:nvSpPr>
          <p:spPr>
            <a:xfrm>
              <a:off x="5516931" y="1170107"/>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1871245"/>
                <a:satOff val="-10347"/>
                <a:lumOff val="-882"/>
                <a:alphaOff val="0"/>
              </a:schemeClr>
            </a:fillRef>
            <a:effectRef idx="2">
              <a:schemeClr val="accent4">
                <a:hueOff val="1871245"/>
                <a:satOff val="-10347"/>
                <a:lumOff val="-882"/>
                <a:alphaOff val="0"/>
              </a:schemeClr>
            </a:effectRef>
            <a:fontRef idx="minor">
              <a:schemeClr val="lt1"/>
            </a:fontRef>
          </p:style>
        </p:sp>
        <p:sp>
          <p:nvSpPr>
            <p:cNvPr id="14" name="Right Arrow 10"/>
            <p:cNvSpPr/>
            <p:nvPr/>
          </p:nvSpPr>
          <p:spPr>
            <a:xfrm>
              <a:off x="5516931" y="1279943"/>
              <a:ext cx="328622" cy="329508"/>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15" name="Group 14"/>
          <p:cNvGrpSpPr/>
          <p:nvPr/>
        </p:nvGrpSpPr>
        <p:grpSpPr>
          <a:xfrm>
            <a:off x="8290101" y="2486641"/>
            <a:ext cx="3206499" cy="1459874"/>
            <a:chOff x="6207836" y="780366"/>
            <a:chExt cx="2214438" cy="1328663"/>
          </a:xfrm>
          <a:solidFill>
            <a:schemeClr val="bg2">
              <a:lumMod val="50000"/>
            </a:schemeClr>
          </a:solidFill>
          <a:scene3d>
            <a:camera prst="perspectiveRelaxedModerately" zoom="92000"/>
            <a:lightRig rig="balanced" dir="t">
              <a:rot lat="0" lon="0" rev="12700000"/>
            </a:lightRig>
          </a:scene3d>
        </p:grpSpPr>
        <p:sp>
          <p:nvSpPr>
            <p:cNvPr id="16" name="Rounded Rectangle 15"/>
            <p:cNvSpPr/>
            <p:nvPr/>
          </p:nvSpPr>
          <p:spPr>
            <a:xfrm>
              <a:off x="6207836"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7" name="Rounded Rectangle 12"/>
            <p:cNvSpPr/>
            <p:nvPr/>
          </p:nvSpPr>
          <p:spPr>
            <a:xfrm>
              <a:off x="6246751"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Introduction</a:t>
              </a:r>
              <a:endParaRPr lang="en-MY" sz="3600" b="1" dirty="0">
                <a:solidFill>
                  <a:schemeClr val="tx2">
                    <a:lumMod val="50000"/>
                  </a:schemeClr>
                </a:solidFill>
                <a:latin typeface="+mj-lt"/>
              </a:endParaRPr>
            </a:p>
          </p:txBody>
        </p:sp>
      </p:grpSp>
      <p:grpSp>
        <p:nvGrpSpPr>
          <p:cNvPr id="18" name="Group 17"/>
          <p:cNvGrpSpPr/>
          <p:nvPr/>
        </p:nvGrpSpPr>
        <p:grpSpPr>
          <a:xfrm>
            <a:off x="9663732" y="3782784"/>
            <a:ext cx="752748" cy="515821"/>
            <a:chOff x="7040465" y="2303899"/>
            <a:chExt cx="549180" cy="469460"/>
          </a:xfrm>
          <a:solidFill>
            <a:srgbClr val="00B050"/>
          </a:solidFill>
          <a:scene3d>
            <a:camera prst="perspectiveRelaxedModerately" zoom="92000"/>
            <a:lightRig rig="balanced" dir="t">
              <a:rot lat="0" lon="0" rev="12700000"/>
            </a:lightRig>
          </a:scene3d>
        </p:grpSpPr>
        <p:sp>
          <p:nvSpPr>
            <p:cNvPr id="19" name="Right Arrow 18"/>
            <p:cNvSpPr/>
            <p:nvPr/>
          </p:nvSpPr>
          <p:spPr>
            <a:xfrm rot="5400000">
              <a:off x="7080325" y="2264039"/>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3742489"/>
                <a:satOff val="-20694"/>
                <a:lumOff val="-1765"/>
                <a:alphaOff val="0"/>
              </a:schemeClr>
            </a:fillRef>
            <a:effectRef idx="2">
              <a:schemeClr val="accent4">
                <a:hueOff val="3742489"/>
                <a:satOff val="-20694"/>
                <a:lumOff val="-1765"/>
                <a:alphaOff val="0"/>
              </a:schemeClr>
            </a:effectRef>
            <a:fontRef idx="minor">
              <a:schemeClr val="lt1"/>
            </a:fontRef>
          </p:style>
        </p:sp>
        <p:sp>
          <p:nvSpPr>
            <p:cNvPr id="20" name="Right Arrow 14"/>
            <p:cNvSpPr/>
            <p:nvPr/>
          </p:nvSpPr>
          <p:spPr>
            <a:xfrm>
              <a:off x="7150301" y="2303899"/>
              <a:ext cx="329508" cy="328622"/>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21" name="Group 20"/>
          <p:cNvGrpSpPr/>
          <p:nvPr/>
        </p:nvGrpSpPr>
        <p:grpSpPr>
          <a:xfrm>
            <a:off x="8218093" y="4147902"/>
            <a:ext cx="3206499" cy="1459874"/>
            <a:chOff x="6207836" y="2994804"/>
            <a:chExt cx="2214438" cy="1328663"/>
          </a:xfrm>
          <a:solidFill>
            <a:schemeClr val="bg2">
              <a:lumMod val="50000"/>
            </a:schemeClr>
          </a:solidFill>
          <a:scene3d>
            <a:camera prst="perspectiveRelaxedModerately" zoom="92000"/>
            <a:lightRig rig="balanced" dir="t">
              <a:rot lat="0" lon="0" rev="12700000"/>
            </a:lightRig>
          </a:scene3d>
        </p:grpSpPr>
        <p:sp>
          <p:nvSpPr>
            <p:cNvPr id="22" name="Rounded Rectangle 21"/>
            <p:cNvSpPr/>
            <p:nvPr/>
          </p:nvSpPr>
          <p:spPr>
            <a:xfrm>
              <a:off x="6207836" y="2994804"/>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23" name="Rounded Rectangle 16"/>
            <p:cNvSpPr/>
            <p:nvPr/>
          </p:nvSpPr>
          <p:spPr>
            <a:xfrm>
              <a:off x="6246751" y="3033719"/>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Operation</a:t>
              </a:r>
              <a:endParaRPr lang="en-MY" sz="3600" b="1" dirty="0">
                <a:solidFill>
                  <a:schemeClr val="tx2">
                    <a:lumMod val="50000"/>
                  </a:schemeClr>
                </a:solidFill>
                <a:latin typeface="+mj-lt"/>
              </a:endParaRPr>
            </a:p>
          </p:txBody>
        </p:sp>
      </p:grpSp>
      <p:grpSp>
        <p:nvGrpSpPr>
          <p:cNvPr id="24" name="Group 23"/>
          <p:cNvGrpSpPr/>
          <p:nvPr/>
        </p:nvGrpSpPr>
        <p:grpSpPr>
          <a:xfrm>
            <a:off x="7684770" y="4711978"/>
            <a:ext cx="643478" cy="603413"/>
            <a:chOff x="5543505" y="3384545"/>
            <a:chExt cx="469460" cy="549180"/>
          </a:xfrm>
          <a:solidFill>
            <a:srgbClr val="00B050"/>
          </a:solidFill>
          <a:scene3d>
            <a:camera prst="perspectiveRelaxedModerately" zoom="92000"/>
            <a:lightRig rig="balanced" dir="t">
              <a:rot lat="0" lon="0" rev="12700000"/>
            </a:lightRig>
          </a:scene3d>
        </p:grpSpPr>
        <p:sp>
          <p:nvSpPr>
            <p:cNvPr id="25" name="Right Arrow 24"/>
            <p:cNvSpPr/>
            <p:nvPr/>
          </p:nvSpPr>
          <p:spPr>
            <a:xfrm rot="10800000">
              <a:off x="5543505" y="3384545"/>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5613734"/>
                <a:satOff val="-31040"/>
                <a:lumOff val="-2647"/>
                <a:alphaOff val="0"/>
              </a:schemeClr>
            </a:fillRef>
            <a:effectRef idx="2">
              <a:schemeClr val="accent4">
                <a:hueOff val="5613734"/>
                <a:satOff val="-31040"/>
                <a:lumOff val="-2647"/>
                <a:alphaOff val="0"/>
              </a:schemeClr>
            </a:effectRef>
            <a:fontRef idx="minor">
              <a:schemeClr val="lt1"/>
            </a:fontRef>
          </p:style>
        </p:sp>
        <p:sp>
          <p:nvSpPr>
            <p:cNvPr id="26" name="Right Arrow 18"/>
            <p:cNvSpPr/>
            <p:nvPr/>
          </p:nvSpPr>
          <p:spPr>
            <a:xfrm rot="21600000">
              <a:off x="5684343" y="3494381"/>
              <a:ext cx="328622" cy="329508"/>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27" name="Group 26"/>
          <p:cNvGrpSpPr/>
          <p:nvPr/>
        </p:nvGrpSpPr>
        <p:grpSpPr>
          <a:xfrm>
            <a:off x="4617693" y="4147902"/>
            <a:ext cx="3206499" cy="1459874"/>
            <a:chOff x="3107622" y="2994804"/>
            <a:chExt cx="2214438" cy="1328663"/>
          </a:xfrm>
          <a:solidFill>
            <a:schemeClr val="bg2">
              <a:lumMod val="50000"/>
            </a:schemeClr>
          </a:solidFill>
          <a:scene3d>
            <a:camera prst="perspectiveRelaxedModerately" zoom="92000"/>
            <a:lightRig rig="balanced" dir="t">
              <a:rot lat="0" lon="0" rev="12700000"/>
            </a:lightRig>
          </a:scene3d>
        </p:grpSpPr>
        <p:sp>
          <p:nvSpPr>
            <p:cNvPr id="28" name="Rounded Rectangle 27"/>
            <p:cNvSpPr/>
            <p:nvPr/>
          </p:nvSpPr>
          <p:spPr>
            <a:xfrm>
              <a:off x="3107622" y="2994804"/>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29" name="Rounded Rectangle 20"/>
            <p:cNvSpPr/>
            <p:nvPr/>
          </p:nvSpPr>
          <p:spPr>
            <a:xfrm>
              <a:off x="3146537" y="3033719"/>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Evolution</a:t>
              </a:r>
              <a:endParaRPr lang="en-MY" sz="3600" b="1" dirty="0">
                <a:solidFill>
                  <a:schemeClr val="tx2">
                    <a:lumMod val="50000"/>
                  </a:schemeClr>
                </a:solidFill>
                <a:latin typeface="+mj-lt"/>
              </a:endParaRPr>
            </a:p>
          </p:txBody>
        </p:sp>
      </p:grpSp>
      <p:grpSp>
        <p:nvGrpSpPr>
          <p:cNvPr id="30" name="Group 29"/>
          <p:cNvGrpSpPr/>
          <p:nvPr/>
        </p:nvGrpSpPr>
        <p:grpSpPr>
          <a:xfrm>
            <a:off x="4012362" y="4711978"/>
            <a:ext cx="643478" cy="603413"/>
            <a:chOff x="2443291" y="3384545"/>
            <a:chExt cx="469460" cy="549180"/>
          </a:xfrm>
          <a:solidFill>
            <a:srgbClr val="00B050"/>
          </a:solidFill>
          <a:scene3d>
            <a:camera prst="perspectiveRelaxedModerately" zoom="92000"/>
            <a:lightRig rig="balanced" dir="t">
              <a:rot lat="0" lon="0" rev="12700000"/>
            </a:lightRig>
          </a:scene3d>
        </p:grpSpPr>
        <p:sp>
          <p:nvSpPr>
            <p:cNvPr id="31" name="Right Arrow 30"/>
            <p:cNvSpPr/>
            <p:nvPr/>
          </p:nvSpPr>
          <p:spPr>
            <a:xfrm rot="10800000">
              <a:off x="2443291" y="3384545"/>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7484979"/>
                <a:satOff val="-41387"/>
                <a:lumOff val="-3529"/>
                <a:alphaOff val="0"/>
              </a:schemeClr>
            </a:fillRef>
            <a:effectRef idx="2">
              <a:schemeClr val="accent4">
                <a:hueOff val="7484979"/>
                <a:satOff val="-41387"/>
                <a:lumOff val="-3529"/>
                <a:alphaOff val="0"/>
              </a:schemeClr>
            </a:effectRef>
            <a:fontRef idx="minor">
              <a:schemeClr val="lt1"/>
            </a:fontRef>
          </p:style>
        </p:sp>
        <p:sp>
          <p:nvSpPr>
            <p:cNvPr id="32" name="Right Arrow 22"/>
            <p:cNvSpPr/>
            <p:nvPr/>
          </p:nvSpPr>
          <p:spPr>
            <a:xfrm rot="21600000">
              <a:off x="2584129" y="3494381"/>
              <a:ext cx="328622" cy="329508"/>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33" name="Group 32"/>
          <p:cNvGrpSpPr/>
          <p:nvPr/>
        </p:nvGrpSpPr>
        <p:grpSpPr>
          <a:xfrm>
            <a:off x="191344" y="4147902"/>
            <a:ext cx="3912966" cy="1459874"/>
            <a:chOff x="7408" y="2994804"/>
            <a:chExt cx="2214438" cy="1328663"/>
          </a:xfrm>
          <a:solidFill>
            <a:schemeClr val="bg2">
              <a:lumMod val="50000"/>
            </a:schemeClr>
          </a:solidFill>
          <a:scene3d>
            <a:camera prst="perspectiveRelaxedModerately" zoom="92000"/>
            <a:lightRig rig="balanced" dir="t">
              <a:rot lat="0" lon="0" rev="12700000"/>
            </a:lightRig>
          </a:scene3d>
        </p:grpSpPr>
        <p:sp>
          <p:nvSpPr>
            <p:cNvPr id="34" name="Rounded Rectangle 33"/>
            <p:cNvSpPr/>
            <p:nvPr/>
          </p:nvSpPr>
          <p:spPr>
            <a:xfrm>
              <a:off x="7408" y="2994804"/>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35" name="Rounded Rectangle 24"/>
            <p:cNvSpPr/>
            <p:nvPr/>
          </p:nvSpPr>
          <p:spPr>
            <a:xfrm>
              <a:off x="46323" y="3033719"/>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Obsolescence</a:t>
              </a:r>
              <a:endParaRPr lang="en-MY" sz="3600" b="1" dirty="0">
                <a:solidFill>
                  <a:schemeClr val="tx2">
                    <a:lumMod val="50000"/>
                  </a:schemeClr>
                </a:solidFill>
                <a:latin typeface="+mj-lt"/>
              </a:endParaRPr>
            </a:p>
          </p:txBody>
        </p:sp>
      </p:grpSp>
      <p:cxnSp>
        <p:nvCxnSpPr>
          <p:cNvPr id="46" name="Elbow Connector 45"/>
          <p:cNvCxnSpPr/>
          <p:nvPr/>
        </p:nvCxnSpPr>
        <p:spPr>
          <a:xfrm rot="5400000" flipH="1" flipV="1">
            <a:off x="7849231" y="4603697"/>
            <a:ext cx="57165" cy="2057936"/>
          </a:xfrm>
          <a:prstGeom prst="bentConnector3">
            <a:avLst>
              <a:gd name="adj1" fmla="val -642857"/>
            </a:avLst>
          </a:prstGeom>
          <a:ln w="38100">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3242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par>
                                <p:cTn id="24" presetID="22" presetClass="entr" presetSubtype="1"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500"/>
                                        <p:tgtEl>
                                          <p:spTgt spid="30"/>
                                        </p:tgtEl>
                                      </p:cBhvr>
                                    </p:animEffect>
                                  </p:childTnLst>
                                </p:cTn>
                              </p:par>
                              <p:par>
                                <p:cTn id="38" presetID="22" presetClass="entr" presetSubtype="2"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right)">
                                      <p:cBhvr>
                                        <p:cTn id="40" dur="500"/>
                                        <p:tgtEl>
                                          <p:spTgt spid="33"/>
                                        </p:tgtEl>
                                      </p:cBhvr>
                                    </p:animEffec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t>The </a:t>
            </a:r>
            <a:r>
              <a:rPr lang="en-US" altLang="en-US" dirty="0">
                <a:latin typeface="Arial" charset="0"/>
              </a:rPr>
              <a:t>stages of the CASE life cycle are:- </a:t>
            </a:r>
          </a:p>
          <a:p>
            <a:pPr lvl="1"/>
            <a:r>
              <a:rPr lang="en-US" altLang="en-US" b="1" i="1" dirty="0">
                <a:solidFill>
                  <a:srgbClr val="FF3300"/>
                </a:solidFill>
                <a:latin typeface="Arial" charset="0"/>
              </a:rPr>
              <a:t>Procurement</a:t>
            </a:r>
            <a:r>
              <a:rPr lang="en-US" altLang="en-US" dirty="0">
                <a:latin typeface="Arial" charset="0"/>
              </a:rPr>
              <a:t> – </a:t>
            </a:r>
            <a:r>
              <a:rPr lang="en-US" altLang="en-US" dirty="0">
                <a:solidFill>
                  <a:srgbClr val="0000CC"/>
                </a:solidFill>
                <a:latin typeface="Arial" charset="0"/>
              </a:rPr>
              <a:t>choose</a:t>
            </a:r>
            <a:r>
              <a:rPr lang="en-US" altLang="en-US" dirty="0">
                <a:latin typeface="Arial" charset="0"/>
              </a:rPr>
              <a:t> an appropriate CASE system</a:t>
            </a:r>
          </a:p>
          <a:p>
            <a:pPr lvl="1"/>
            <a:r>
              <a:rPr lang="en-US" altLang="en-US" b="1" i="1" dirty="0">
                <a:solidFill>
                  <a:srgbClr val="FF3300"/>
                </a:solidFill>
                <a:latin typeface="Arial" charset="0"/>
              </a:rPr>
              <a:t>Tailoring</a:t>
            </a:r>
            <a:r>
              <a:rPr lang="en-US" altLang="en-US" dirty="0">
                <a:solidFill>
                  <a:srgbClr val="FF3300"/>
                </a:solidFill>
                <a:latin typeface="Arial" charset="0"/>
              </a:rPr>
              <a:t> </a:t>
            </a:r>
            <a:r>
              <a:rPr lang="en-US" altLang="en-US" dirty="0">
                <a:latin typeface="Arial" charset="0"/>
              </a:rPr>
              <a:t>– </a:t>
            </a:r>
            <a:r>
              <a:rPr lang="en-US" altLang="en-US" dirty="0">
                <a:solidFill>
                  <a:srgbClr val="0000CC"/>
                </a:solidFill>
                <a:latin typeface="Arial" charset="0"/>
              </a:rPr>
              <a:t>adapts</a:t>
            </a:r>
            <a:r>
              <a:rPr lang="en-US" altLang="en-US" dirty="0">
                <a:latin typeface="Arial" charset="0"/>
              </a:rPr>
              <a:t> a CASE system to a particular set of organization or project requirements</a:t>
            </a:r>
          </a:p>
          <a:p>
            <a:pPr lvl="1"/>
            <a:r>
              <a:rPr lang="en-US" altLang="en-US" b="1" i="1" dirty="0">
                <a:solidFill>
                  <a:srgbClr val="FF3300"/>
                </a:solidFill>
                <a:latin typeface="Arial" charset="0"/>
              </a:rPr>
              <a:t>Introduction</a:t>
            </a:r>
            <a:r>
              <a:rPr lang="en-US" altLang="en-US" dirty="0">
                <a:solidFill>
                  <a:srgbClr val="FF3300"/>
                </a:solidFill>
                <a:latin typeface="Arial" charset="0"/>
              </a:rPr>
              <a:t> </a:t>
            </a:r>
            <a:r>
              <a:rPr lang="en-US" altLang="en-US" dirty="0">
                <a:latin typeface="Arial" charset="0"/>
              </a:rPr>
              <a:t>– </a:t>
            </a:r>
            <a:r>
              <a:rPr lang="en-US" altLang="en-US" dirty="0">
                <a:solidFill>
                  <a:srgbClr val="0000CC"/>
                </a:solidFill>
                <a:latin typeface="Arial" charset="0"/>
              </a:rPr>
              <a:t>introduces</a:t>
            </a:r>
            <a:r>
              <a:rPr lang="en-US" altLang="en-US" dirty="0">
                <a:latin typeface="Arial" charset="0"/>
              </a:rPr>
              <a:t> the CASE system into a </a:t>
            </a:r>
            <a:r>
              <a:rPr lang="en-US" altLang="en-US" dirty="0">
                <a:solidFill>
                  <a:srgbClr val="0000CC"/>
                </a:solidFill>
                <a:latin typeface="Arial" charset="0"/>
              </a:rPr>
              <a:t>working context</a:t>
            </a:r>
          </a:p>
        </p:txBody>
      </p:sp>
      <p:sp>
        <p:nvSpPr>
          <p:cNvPr id="3" name="Title 2"/>
          <p:cNvSpPr>
            <a:spLocks noGrp="1"/>
          </p:cNvSpPr>
          <p:nvPr>
            <p:ph type="title"/>
          </p:nvPr>
        </p:nvSpPr>
        <p:spPr/>
        <p:txBody>
          <a:bodyPr/>
          <a:lstStyle/>
          <a:p>
            <a:r>
              <a:rPr lang="en-MY" dirty="0"/>
              <a:t>CASE Life Cycle</a:t>
            </a:r>
          </a:p>
        </p:txBody>
      </p:sp>
    </p:spTree>
    <p:extLst>
      <p:ext uri="{BB962C8B-B14F-4D97-AF65-F5344CB8AC3E}">
        <p14:creationId xmlns:p14="http://schemas.microsoft.com/office/powerpoint/2010/main" val="13215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dirty="0">
                <a:latin typeface="Arial" charset="0"/>
              </a:rPr>
              <a:t>The</a:t>
            </a:r>
            <a:r>
              <a:rPr lang="en-US" altLang="en-US" dirty="0"/>
              <a:t> </a:t>
            </a:r>
            <a:r>
              <a:rPr lang="en-US" altLang="en-US" dirty="0">
                <a:latin typeface="Arial" charset="0"/>
              </a:rPr>
              <a:t>stages of the CASE life cycle are:- </a:t>
            </a:r>
          </a:p>
          <a:p>
            <a:pPr lvl="1"/>
            <a:r>
              <a:rPr lang="en-US" altLang="en-US" b="1" i="1" dirty="0">
                <a:solidFill>
                  <a:srgbClr val="FF3300"/>
                </a:solidFill>
                <a:latin typeface="Arial" charset="0"/>
              </a:rPr>
              <a:t>Operation</a:t>
            </a:r>
            <a:r>
              <a:rPr lang="en-US" altLang="en-US" dirty="0">
                <a:solidFill>
                  <a:srgbClr val="FF3300"/>
                </a:solidFill>
                <a:latin typeface="Arial" charset="0"/>
              </a:rPr>
              <a:t> </a:t>
            </a:r>
            <a:r>
              <a:rPr lang="en-US" altLang="en-US" dirty="0">
                <a:latin typeface="Arial" charset="0"/>
              </a:rPr>
              <a:t>– the CASE system is in </a:t>
            </a:r>
            <a:r>
              <a:rPr lang="en-US" altLang="en-US" dirty="0">
                <a:solidFill>
                  <a:srgbClr val="0000CC"/>
                </a:solidFill>
                <a:latin typeface="Arial" charset="0"/>
              </a:rPr>
              <a:t>everyday use</a:t>
            </a:r>
            <a:r>
              <a:rPr lang="en-US" altLang="en-US" dirty="0">
                <a:latin typeface="Arial" charset="0"/>
              </a:rPr>
              <a:t> for software development</a:t>
            </a:r>
          </a:p>
          <a:p>
            <a:pPr lvl="1"/>
            <a:r>
              <a:rPr lang="en-US" altLang="en-US" b="1" i="1" dirty="0">
                <a:solidFill>
                  <a:srgbClr val="FF3300"/>
                </a:solidFill>
                <a:latin typeface="Arial" charset="0"/>
              </a:rPr>
              <a:t>Evolution</a:t>
            </a:r>
            <a:r>
              <a:rPr lang="en-US" altLang="en-US" dirty="0">
                <a:latin typeface="Arial" charset="0"/>
              </a:rPr>
              <a:t> – </a:t>
            </a:r>
            <a:r>
              <a:rPr lang="en-US" altLang="en-US" dirty="0">
                <a:solidFill>
                  <a:srgbClr val="0000CC"/>
                </a:solidFill>
                <a:latin typeface="Arial" charset="0"/>
              </a:rPr>
              <a:t>modifying</a:t>
            </a:r>
            <a:r>
              <a:rPr lang="en-US" altLang="en-US" dirty="0">
                <a:latin typeface="Arial" charset="0"/>
              </a:rPr>
              <a:t> the h/w or s/w to adapt to new requirements </a:t>
            </a:r>
          </a:p>
          <a:p>
            <a:pPr lvl="1"/>
            <a:r>
              <a:rPr lang="en-US" altLang="en-US" b="1" i="1" dirty="0">
                <a:solidFill>
                  <a:srgbClr val="FF3300"/>
                </a:solidFill>
                <a:latin typeface="Arial" charset="0"/>
              </a:rPr>
              <a:t>Obsolescence</a:t>
            </a:r>
            <a:r>
              <a:rPr lang="en-US" altLang="en-US" dirty="0">
                <a:latin typeface="Arial" charset="0"/>
              </a:rPr>
              <a:t> – the CASE is </a:t>
            </a:r>
            <a:r>
              <a:rPr lang="en-US" altLang="en-US" dirty="0">
                <a:solidFill>
                  <a:srgbClr val="0000CC"/>
                </a:solidFill>
                <a:latin typeface="Arial" charset="0"/>
              </a:rPr>
              <a:t>taken out</a:t>
            </a:r>
            <a:r>
              <a:rPr lang="en-US" altLang="en-US" dirty="0">
                <a:latin typeface="Arial" charset="0"/>
              </a:rPr>
              <a:t> of use. Need to ensure that the s/w developed using the system can still be supported by the org.  </a:t>
            </a:r>
            <a:endParaRPr lang="en-US" altLang="en-US" dirty="0"/>
          </a:p>
        </p:txBody>
      </p:sp>
      <p:sp>
        <p:nvSpPr>
          <p:cNvPr id="3" name="Title 2"/>
          <p:cNvSpPr>
            <a:spLocks noGrp="1"/>
          </p:cNvSpPr>
          <p:nvPr>
            <p:ph type="title"/>
          </p:nvPr>
        </p:nvSpPr>
        <p:spPr/>
        <p:txBody>
          <a:bodyPr/>
          <a:lstStyle/>
          <a:p>
            <a:r>
              <a:rPr lang="en-MY" dirty="0"/>
              <a:t>CASE Life Cycle</a:t>
            </a:r>
          </a:p>
        </p:txBody>
      </p:sp>
    </p:spTree>
    <p:extLst>
      <p:ext uri="{BB962C8B-B14F-4D97-AF65-F5344CB8AC3E}">
        <p14:creationId xmlns:p14="http://schemas.microsoft.com/office/powerpoint/2010/main" val="226057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MY"/>
          </a:p>
        </p:txBody>
      </p:sp>
      <p:sp>
        <p:nvSpPr>
          <p:cNvPr id="3" name="Title 2"/>
          <p:cNvSpPr>
            <a:spLocks noGrp="1"/>
          </p:cNvSpPr>
          <p:nvPr>
            <p:ph type="title"/>
          </p:nvPr>
        </p:nvSpPr>
        <p:spPr/>
        <p:txBody>
          <a:bodyPr/>
          <a:lstStyle/>
          <a:p>
            <a:r>
              <a:rPr lang="en-MY" dirty="0">
                <a:solidFill>
                  <a:schemeClr val="tx1"/>
                </a:solidFill>
              </a:rPr>
              <a:t>Issues in CASE Life Cycle</a:t>
            </a:r>
          </a:p>
        </p:txBody>
      </p:sp>
    </p:spTree>
    <p:extLst>
      <p:ext uri="{BB962C8B-B14F-4D97-AF65-F5344CB8AC3E}">
        <p14:creationId xmlns:p14="http://schemas.microsoft.com/office/powerpoint/2010/main" val="254552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grpSp>
        <p:nvGrpSpPr>
          <p:cNvPr id="3" name="Group 2"/>
          <p:cNvGrpSpPr/>
          <p:nvPr/>
        </p:nvGrpSpPr>
        <p:grpSpPr>
          <a:xfrm>
            <a:off x="335360" y="2486641"/>
            <a:ext cx="3912966" cy="1459874"/>
            <a:chOff x="7408" y="780366"/>
            <a:chExt cx="2214438" cy="1328663"/>
          </a:xfrm>
          <a:solidFill>
            <a:schemeClr val="bg2">
              <a:lumMod val="50000"/>
            </a:schemeClr>
          </a:solidFill>
          <a:scene3d>
            <a:camera prst="perspectiveRelaxedModerately" zoom="92000"/>
            <a:lightRig rig="balanced" dir="t">
              <a:rot lat="0" lon="0" rev="12700000"/>
            </a:lightRig>
          </a:scene3d>
        </p:grpSpPr>
        <p:sp>
          <p:nvSpPr>
            <p:cNvPr id="4" name="Rounded Rectangle 3"/>
            <p:cNvSpPr/>
            <p:nvPr/>
          </p:nvSpPr>
          <p:spPr>
            <a:xfrm>
              <a:off x="7408"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5" name="Rounded Rectangle 4"/>
            <p:cNvSpPr/>
            <p:nvPr/>
          </p:nvSpPr>
          <p:spPr>
            <a:xfrm>
              <a:off x="46323"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Procurement</a:t>
              </a:r>
              <a:endParaRPr lang="en-MY" sz="3600" b="1" dirty="0">
                <a:solidFill>
                  <a:schemeClr val="tx2">
                    <a:lumMod val="50000"/>
                  </a:schemeClr>
                </a:solidFill>
                <a:latin typeface="+mj-lt"/>
              </a:endParaRPr>
            </a:p>
          </p:txBody>
        </p:sp>
      </p:grpSp>
      <p:grpSp>
        <p:nvGrpSpPr>
          <p:cNvPr id="6" name="Group 5"/>
          <p:cNvGrpSpPr/>
          <p:nvPr/>
        </p:nvGrpSpPr>
        <p:grpSpPr>
          <a:xfrm>
            <a:off x="4079776" y="3050717"/>
            <a:ext cx="643478" cy="603413"/>
            <a:chOff x="2416717" y="1170107"/>
            <a:chExt cx="469460" cy="549180"/>
          </a:xfrm>
          <a:solidFill>
            <a:srgbClr val="00B050"/>
          </a:solidFill>
          <a:scene3d>
            <a:camera prst="perspectiveRelaxedModerately" zoom="92000"/>
            <a:lightRig rig="balanced" dir="t">
              <a:rot lat="0" lon="0" rev="12700000"/>
            </a:lightRig>
          </a:scene3d>
        </p:grpSpPr>
        <p:sp>
          <p:nvSpPr>
            <p:cNvPr id="7" name="Right Arrow 6"/>
            <p:cNvSpPr/>
            <p:nvPr/>
          </p:nvSpPr>
          <p:spPr>
            <a:xfrm>
              <a:off x="2416717" y="1170107"/>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8" name="Right Arrow 6"/>
            <p:cNvSpPr/>
            <p:nvPr/>
          </p:nvSpPr>
          <p:spPr>
            <a:xfrm>
              <a:off x="2416717" y="1279943"/>
              <a:ext cx="328622" cy="329508"/>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9" name="Group 8"/>
          <p:cNvGrpSpPr/>
          <p:nvPr/>
        </p:nvGrpSpPr>
        <p:grpSpPr>
          <a:xfrm>
            <a:off x="4617693" y="2486641"/>
            <a:ext cx="3206499" cy="1459874"/>
            <a:chOff x="3107622" y="780366"/>
            <a:chExt cx="2214438" cy="1328663"/>
          </a:xfrm>
          <a:solidFill>
            <a:schemeClr val="bg2">
              <a:lumMod val="50000"/>
            </a:schemeClr>
          </a:solidFill>
          <a:scene3d>
            <a:camera prst="perspectiveRelaxedModerately" zoom="92000"/>
            <a:lightRig rig="balanced" dir="t">
              <a:rot lat="0" lon="0" rev="12700000"/>
            </a:lightRig>
          </a:scene3d>
        </p:grpSpPr>
        <p:sp>
          <p:nvSpPr>
            <p:cNvPr id="10" name="Rounded Rectangle 9"/>
            <p:cNvSpPr/>
            <p:nvPr/>
          </p:nvSpPr>
          <p:spPr>
            <a:xfrm>
              <a:off x="3107622"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1" name="Rounded Rectangle 8"/>
            <p:cNvSpPr/>
            <p:nvPr/>
          </p:nvSpPr>
          <p:spPr>
            <a:xfrm>
              <a:off x="3146537"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Tailoring</a:t>
              </a:r>
              <a:endParaRPr lang="en-MY" sz="3600" b="1" dirty="0">
                <a:solidFill>
                  <a:schemeClr val="tx2">
                    <a:lumMod val="50000"/>
                  </a:schemeClr>
                </a:solidFill>
                <a:latin typeface="+mj-lt"/>
              </a:endParaRPr>
            </a:p>
          </p:txBody>
        </p:sp>
      </p:grpSp>
      <p:grpSp>
        <p:nvGrpSpPr>
          <p:cNvPr id="12" name="Group 11"/>
          <p:cNvGrpSpPr/>
          <p:nvPr/>
        </p:nvGrpSpPr>
        <p:grpSpPr>
          <a:xfrm>
            <a:off x="7684770" y="3050717"/>
            <a:ext cx="643478" cy="603413"/>
            <a:chOff x="5516931" y="1170107"/>
            <a:chExt cx="469460" cy="549180"/>
          </a:xfrm>
          <a:solidFill>
            <a:srgbClr val="00B050"/>
          </a:solidFill>
          <a:scene3d>
            <a:camera prst="perspectiveRelaxedModerately" zoom="92000"/>
            <a:lightRig rig="balanced" dir="t">
              <a:rot lat="0" lon="0" rev="12700000"/>
            </a:lightRig>
          </a:scene3d>
        </p:grpSpPr>
        <p:sp>
          <p:nvSpPr>
            <p:cNvPr id="13" name="Right Arrow 12"/>
            <p:cNvSpPr/>
            <p:nvPr/>
          </p:nvSpPr>
          <p:spPr>
            <a:xfrm>
              <a:off x="5516931" y="1170107"/>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1871245"/>
                <a:satOff val="-10347"/>
                <a:lumOff val="-882"/>
                <a:alphaOff val="0"/>
              </a:schemeClr>
            </a:fillRef>
            <a:effectRef idx="2">
              <a:schemeClr val="accent4">
                <a:hueOff val="1871245"/>
                <a:satOff val="-10347"/>
                <a:lumOff val="-882"/>
                <a:alphaOff val="0"/>
              </a:schemeClr>
            </a:effectRef>
            <a:fontRef idx="minor">
              <a:schemeClr val="lt1"/>
            </a:fontRef>
          </p:style>
        </p:sp>
        <p:sp>
          <p:nvSpPr>
            <p:cNvPr id="14" name="Right Arrow 10"/>
            <p:cNvSpPr/>
            <p:nvPr/>
          </p:nvSpPr>
          <p:spPr>
            <a:xfrm>
              <a:off x="5516931" y="1279943"/>
              <a:ext cx="328622" cy="329508"/>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15" name="Group 14"/>
          <p:cNvGrpSpPr/>
          <p:nvPr/>
        </p:nvGrpSpPr>
        <p:grpSpPr>
          <a:xfrm>
            <a:off x="8290101" y="2486641"/>
            <a:ext cx="3206499" cy="1459874"/>
            <a:chOff x="6207836" y="780366"/>
            <a:chExt cx="2214438" cy="1328663"/>
          </a:xfrm>
          <a:solidFill>
            <a:schemeClr val="bg2">
              <a:lumMod val="50000"/>
            </a:schemeClr>
          </a:solidFill>
          <a:scene3d>
            <a:camera prst="perspectiveRelaxedModerately" zoom="92000"/>
            <a:lightRig rig="balanced" dir="t">
              <a:rot lat="0" lon="0" rev="12700000"/>
            </a:lightRig>
          </a:scene3d>
        </p:grpSpPr>
        <p:sp>
          <p:nvSpPr>
            <p:cNvPr id="16" name="Rounded Rectangle 15"/>
            <p:cNvSpPr/>
            <p:nvPr/>
          </p:nvSpPr>
          <p:spPr>
            <a:xfrm>
              <a:off x="6207836"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7" name="Rounded Rectangle 12"/>
            <p:cNvSpPr/>
            <p:nvPr/>
          </p:nvSpPr>
          <p:spPr>
            <a:xfrm>
              <a:off x="6246751"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Introduction</a:t>
              </a:r>
              <a:endParaRPr lang="en-MY" sz="3600" b="1" dirty="0">
                <a:solidFill>
                  <a:schemeClr val="tx2">
                    <a:lumMod val="50000"/>
                  </a:schemeClr>
                </a:solidFill>
                <a:latin typeface="+mj-lt"/>
              </a:endParaRPr>
            </a:p>
          </p:txBody>
        </p:sp>
      </p:grpSp>
      <p:grpSp>
        <p:nvGrpSpPr>
          <p:cNvPr id="18" name="Group 17"/>
          <p:cNvGrpSpPr/>
          <p:nvPr/>
        </p:nvGrpSpPr>
        <p:grpSpPr>
          <a:xfrm>
            <a:off x="9663732" y="3782784"/>
            <a:ext cx="752748" cy="515821"/>
            <a:chOff x="7040465" y="2303899"/>
            <a:chExt cx="549180" cy="469460"/>
          </a:xfrm>
          <a:solidFill>
            <a:srgbClr val="00B050"/>
          </a:solidFill>
          <a:scene3d>
            <a:camera prst="perspectiveRelaxedModerately" zoom="92000"/>
            <a:lightRig rig="balanced" dir="t">
              <a:rot lat="0" lon="0" rev="12700000"/>
            </a:lightRig>
          </a:scene3d>
        </p:grpSpPr>
        <p:sp>
          <p:nvSpPr>
            <p:cNvPr id="19" name="Right Arrow 18"/>
            <p:cNvSpPr/>
            <p:nvPr/>
          </p:nvSpPr>
          <p:spPr>
            <a:xfrm rot="5400000">
              <a:off x="7080325" y="2264039"/>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3742489"/>
                <a:satOff val="-20694"/>
                <a:lumOff val="-1765"/>
                <a:alphaOff val="0"/>
              </a:schemeClr>
            </a:fillRef>
            <a:effectRef idx="2">
              <a:schemeClr val="accent4">
                <a:hueOff val="3742489"/>
                <a:satOff val="-20694"/>
                <a:lumOff val="-1765"/>
                <a:alphaOff val="0"/>
              </a:schemeClr>
            </a:effectRef>
            <a:fontRef idx="minor">
              <a:schemeClr val="lt1"/>
            </a:fontRef>
          </p:style>
        </p:sp>
        <p:sp>
          <p:nvSpPr>
            <p:cNvPr id="20" name="Right Arrow 14"/>
            <p:cNvSpPr/>
            <p:nvPr/>
          </p:nvSpPr>
          <p:spPr>
            <a:xfrm>
              <a:off x="7150301" y="2303899"/>
              <a:ext cx="329508" cy="328622"/>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21" name="Group 20"/>
          <p:cNvGrpSpPr/>
          <p:nvPr/>
        </p:nvGrpSpPr>
        <p:grpSpPr>
          <a:xfrm>
            <a:off x="8218093" y="4147902"/>
            <a:ext cx="3206499" cy="1459874"/>
            <a:chOff x="6207836" y="2994804"/>
            <a:chExt cx="2214438" cy="1328663"/>
          </a:xfrm>
          <a:solidFill>
            <a:schemeClr val="bg2">
              <a:lumMod val="50000"/>
            </a:schemeClr>
          </a:solidFill>
          <a:scene3d>
            <a:camera prst="perspectiveRelaxedModerately" zoom="92000"/>
            <a:lightRig rig="balanced" dir="t">
              <a:rot lat="0" lon="0" rev="12700000"/>
            </a:lightRig>
          </a:scene3d>
        </p:grpSpPr>
        <p:sp>
          <p:nvSpPr>
            <p:cNvPr id="22" name="Rounded Rectangle 21"/>
            <p:cNvSpPr/>
            <p:nvPr/>
          </p:nvSpPr>
          <p:spPr>
            <a:xfrm>
              <a:off x="6207836" y="2994804"/>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23" name="Rounded Rectangle 16"/>
            <p:cNvSpPr/>
            <p:nvPr/>
          </p:nvSpPr>
          <p:spPr>
            <a:xfrm>
              <a:off x="6246751" y="3033719"/>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Operation</a:t>
              </a:r>
              <a:endParaRPr lang="en-MY" sz="3600" b="1" dirty="0">
                <a:solidFill>
                  <a:schemeClr val="tx2">
                    <a:lumMod val="50000"/>
                  </a:schemeClr>
                </a:solidFill>
                <a:latin typeface="+mj-lt"/>
              </a:endParaRPr>
            </a:p>
          </p:txBody>
        </p:sp>
      </p:grpSp>
      <p:grpSp>
        <p:nvGrpSpPr>
          <p:cNvPr id="24" name="Group 23"/>
          <p:cNvGrpSpPr/>
          <p:nvPr/>
        </p:nvGrpSpPr>
        <p:grpSpPr>
          <a:xfrm>
            <a:off x="7684770" y="4711978"/>
            <a:ext cx="643478" cy="603413"/>
            <a:chOff x="5543505" y="3384545"/>
            <a:chExt cx="469460" cy="549180"/>
          </a:xfrm>
          <a:solidFill>
            <a:srgbClr val="00B050"/>
          </a:solidFill>
          <a:scene3d>
            <a:camera prst="perspectiveRelaxedModerately" zoom="92000"/>
            <a:lightRig rig="balanced" dir="t">
              <a:rot lat="0" lon="0" rev="12700000"/>
            </a:lightRig>
          </a:scene3d>
        </p:grpSpPr>
        <p:sp>
          <p:nvSpPr>
            <p:cNvPr id="25" name="Right Arrow 24"/>
            <p:cNvSpPr/>
            <p:nvPr/>
          </p:nvSpPr>
          <p:spPr>
            <a:xfrm rot="10800000">
              <a:off x="5543505" y="3384545"/>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5613734"/>
                <a:satOff val="-31040"/>
                <a:lumOff val="-2647"/>
                <a:alphaOff val="0"/>
              </a:schemeClr>
            </a:fillRef>
            <a:effectRef idx="2">
              <a:schemeClr val="accent4">
                <a:hueOff val="5613734"/>
                <a:satOff val="-31040"/>
                <a:lumOff val="-2647"/>
                <a:alphaOff val="0"/>
              </a:schemeClr>
            </a:effectRef>
            <a:fontRef idx="minor">
              <a:schemeClr val="lt1"/>
            </a:fontRef>
          </p:style>
        </p:sp>
        <p:sp>
          <p:nvSpPr>
            <p:cNvPr id="26" name="Right Arrow 18"/>
            <p:cNvSpPr/>
            <p:nvPr/>
          </p:nvSpPr>
          <p:spPr>
            <a:xfrm rot="21600000">
              <a:off x="5684343" y="3494381"/>
              <a:ext cx="328622" cy="329508"/>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27" name="Group 26"/>
          <p:cNvGrpSpPr/>
          <p:nvPr/>
        </p:nvGrpSpPr>
        <p:grpSpPr>
          <a:xfrm>
            <a:off x="4617693" y="4147902"/>
            <a:ext cx="3206499" cy="1459874"/>
            <a:chOff x="3107622" y="2994804"/>
            <a:chExt cx="2214438" cy="1328663"/>
          </a:xfrm>
          <a:solidFill>
            <a:schemeClr val="bg2">
              <a:lumMod val="50000"/>
            </a:schemeClr>
          </a:solidFill>
          <a:scene3d>
            <a:camera prst="perspectiveRelaxedModerately" zoom="92000"/>
            <a:lightRig rig="balanced" dir="t">
              <a:rot lat="0" lon="0" rev="12700000"/>
            </a:lightRig>
          </a:scene3d>
        </p:grpSpPr>
        <p:sp>
          <p:nvSpPr>
            <p:cNvPr id="28" name="Rounded Rectangle 27"/>
            <p:cNvSpPr/>
            <p:nvPr/>
          </p:nvSpPr>
          <p:spPr>
            <a:xfrm>
              <a:off x="3107622" y="2994804"/>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29" name="Rounded Rectangle 20"/>
            <p:cNvSpPr/>
            <p:nvPr/>
          </p:nvSpPr>
          <p:spPr>
            <a:xfrm>
              <a:off x="3146537" y="3033719"/>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Evolution</a:t>
              </a:r>
              <a:endParaRPr lang="en-MY" sz="3600" b="1" dirty="0">
                <a:solidFill>
                  <a:schemeClr val="tx2">
                    <a:lumMod val="50000"/>
                  </a:schemeClr>
                </a:solidFill>
                <a:latin typeface="+mj-lt"/>
              </a:endParaRPr>
            </a:p>
          </p:txBody>
        </p:sp>
      </p:grpSp>
      <p:grpSp>
        <p:nvGrpSpPr>
          <p:cNvPr id="30" name="Group 29"/>
          <p:cNvGrpSpPr/>
          <p:nvPr/>
        </p:nvGrpSpPr>
        <p:grpSpPr>
          <a:xfrm>
            <a:off x="4012362" y="4711978"/>
            <a:ext cx="643478" cy="603413"/>
            <a:chOff x="2443291" y="3384545"/>
            <a:chExt cx="469460" cy="549180"/>
          </a:xfrm>
          <a:solidFill>
            <a:srgbClr val="00B050"/>
          </a:solidFill>
          <a:scene3d>
            <a:camera prst="perspectiveRelaxedModerately" zoom="92000"/>
            <a:lightRig rig="balanced" dir="t">
              <a:rot lat="0" lon="0" rev="12700000"/>
            </a:lightRig>
          </a:scene3d>
        </p:grpSpPr>
        <p:sp>
          <p:nvSpPr>
            <p:cNvPr id="31" name="Right Arrow 30"/>
            <p:cNvSpPr/>
            <p:nvPr/>
          </p:nvSpPr>
          <p:spPr>
            <a:xfrm rot="10800000">
              <a:off x="2443291" y="3384545"/>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7484979"/>
                <a:satOff val="-41387"/>
                <a:lumOff val="-3529"/>
                <a:alphaOff val="0"/>
              </a:schemeClr>
            </a:fillRef>
            <a:effectRef idx="2">
              <a:schemeClr val="accent4">
                <a:hueOff val="7484979"/>
                <a:satOff val="-41387"/>
                <a:lumOff val="-3529"/>
                <a:alphaOff val="0"/>
              </a:schemeClr>
            </a:effectRef>
            <a:fontRef idx="minor">
              <a:schemeClr val="lt1"/>
            </a:fontRef>
          </p:style>
        </p:sp>
        <p:sp>
          <p:nvSpPr>
            <p:cNvPr id="32" name="Right Arrow 22"/>
            <p:cNvSpPr/>
            <p:nvPr/>
          </p:nvSpPr>
          <p:spPr>
            <a:xfrm rot="21600000">
              <a:off x="2584129" y="3494381"/>
              <a:ext cx="328622" cy="329508"/>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33" name="Group 32"/>
          <p:cNvGrpSpPr/>
          <p:nvPr/>
        </p:nvGrpSpPr>
        <p:grpSpPr>
          <a:xfrm>
            <a:off x="191344" y="4147902"/>
            <a:ext cx="3912966" cy="1459874"/>
            <a:chOff x="7408" y="2994804"/>
            <a:chExt cx="2214438" cy="1328663"/>
          </a:xfrm>
          <a:solidFill>
            <a:schemeClr val="bg2">
              <a:lumMod val="50000"/>
            </a:schemeClr>
          </a:solidFill>
          <a:scene3d>
            <a:camera prst="perspectiveRelaxedModerately" zoom="92000"/>
            <a:lightRig rig="balanced" dir="t">
              <a:rot lat="0" lon="0" rev="12700000"/>
            </a:lightRig>
          </a:scene3d>
        </p:grpSpPr>
        <p:sp>
          <p:nvSpPr>
            <p:cNvPr id="34" name="Rounded Rectangle 33"/>
            <p:cNvSpPr/>
            <p:nvPr/>
          </p:nvSpPr>
          <p:spPr>
            <a:xfrm>
              <a:off x="7408" y="2994804"/>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35" name="Rounded Rectangle 24"/>
            <p:cNvSpPr/>
            <p:nvPr/>
          </p:nvSpPr>
          <p:spPr>
            <a:xfrm>
              <a:off x="46323" y="3033719"/>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Obsolescence</a:t>
              </a:r>
              <a:endParaRPr lang="en-MY" sz="3600" b="1" dirty="0">
                <a:solidFill>
                  <a:schemeClr val="tx2">
                    <a:lumMod val="50000"/>
                  </a:schemeClr>
                </a:solidFill>
                <a:latin typeface="+mj-lt"/>
              </a:endParaRPr>
            </a:p>
          </p:txBody>
        </p:sp>
      </p:grpSp>
      <p:cxnSp>
        <p:nvCxnSpPr>
          <p:cNvPr id="46" name="Elbow Connector 45"/>
          <p:cNvCxnSpPr/>
          <p:nvPr/>
        </p:nvCxnSpPr>
        <p:spPr>
          <a:xfrm rot="5400000" flipH="1" flipV="1">
            <a:off x="7849231" y="4603697"/>
            <a:ext cx="57165" cy="2057936"/>
          </a:xfrm>
          <a:prstGeom prst="bentConnector3">
            <a:avLst>
              <a:gd name="adj1" fmla="val -642857"/>
            </a:avLst>
          </a:prstGeom>
          <a:ln w="38100">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68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4" name="TextBox 3"/>
          <p:cNvSpPr txBox="1"/>
          <p:nvPr/>
        </p:nvSpPr>
        <p:spPr>
          <a:xfrm>
            <a:off x="5220693" y="2549303"/>
            <a:ext cx="5915867" cy="523220"/>
          </a:xfrm>
          <a:prstGeom prst="rect">
            <a:avLst/>
          </a:prstGeom>
          <a:noFill/>
        </p:spPr>
        <p:txBody>
          <a:bodyPr wrap="square" rtlCol="0">
            <a:spAutoFit/>
          </a:bodyPr>
          <a:lstStyle/>
          <a:p>
            <a:pPr marL="271535" indent="-271535"/>
            <a:r>
              <a:rPr lang="en-US" sz="2800" dirty="0"/>
              <a:t>1. Organization Standards &amp; Methods</a:t>
            </a:r>
            <a:endParaRPr lang="en-MY" sz="2800" dirty="0"/>
          </a:p>
        </p:txBody>
      </p:sp>
      <p:pic>
        <p:nvPicPr>
          <p:cNvPr id="5" name="Picture 2" descr="http://acaiteria.co.uk/images/yellowarrow.gif"/>
          <p:cNvPicPr>
            <a:picLocks noChangeAspect="1" noChangeArrowheads="1"/>
          </p:cNvPicPr>
          <p:nvPr/>
        </p:nvPicPr>
        <p:blipFill>
          <a:blip r:embed="rId3"/>
          <a:srcRect/>
          <a:stretch>
            <a:fillRect/>
          </a:stretch>
        </p:blipFill>
        <p:spPr bwMode="auto">
          <a:xfrm>
            <a:off x="4470399" y="2309304"/>
            <a:ext cx="750294" cy="750294"/>
          </a:xfrm>
          <a:prstGeom prst="rect">
            <a:avLst/>
          </a:prstGeom>
          <a:noFill/>
        </p:spPr>
      </p:pic>
      <p:pic>
        <p:nvPicPr>
          <p:cNvPr id="6" name="Picture 4" descr="http://wp.production.patheos.com/blogs/theanchoress/files/2014/07/man_leaning_on_big_red_question_mark.jpg"/>
          <p:cNvPicPr>
            <a:picLocks noChangeAspect="1" noChangeArrowheads="1"/>
          </p:cNvPicPr>
          <p:nvPr/>
        </p:nvPicPr>
        <p:blipFill>
          <a:blip r:embed="rId4" cstate="screen"/>
          <a:srcRect/>
          <a:stretch>
            <a:fillRect/>
          </a:stretch>
        </p:blipFill>
        <p:spPr bwMode="auto">
          <a:xfrm>
            <a:off x="3575720" y="3753122"/>
            <a:ext cx="1903385" cy="2785441"/>
          </a:xfrm>
          <a:prstGeom prst="rect">
            <a:avLst/>
          </a:prstGeom>
          <a:ln>
            <a:noFill/>
          </a:ln>
          <a:effectLst>
            <a:softEdge rad="112500"/>
          </a:effectLst>
        </p:spPr>
      </p:pic>
      <p:sp>
        <p:nvSpPr>
          <p:cNvPr id="7" name="TextBox 6"/>
          <p:cNvSpPr txBox="1"/>
          <p:nvPr/>
        </p:nvSpPr>
        <p:spPr>
          <a:xfrm>
            <a:off x="5484255" y="6076898"/>
            <a:ext cx="6205553" cy="461665"/>
          </a:xfrm>
          <a:prstGeom prst="rect">
            <a:avLst/>
          </a:prstGeom>
          <a:noFill/>
        </p:spPr>
        <p:txBody>
          <a:bodyPr wrap="square" rtlCol="0">
            <a:spAutoFit/>
          </a:bodyPr>
          <a:lstStyle/>
          <a:p>
            <a:r>
              <a:rPr lang="en-US" sz="2400" dirty="0">
                <a:latin typeface="Segoe Print" pitchFamily="2" charset="0"/>
              </a:rPr>
              <a:t>Visio supports SSADM convention?</a:t>
            </a:r>
            <a:endParaRPr lang="en-MY" sz="2400" dirty="0">
              <a:latin typeface="Segoe Print" pitchFamily="2" charset="0"/>
            </a:endParaRPr>
          </a:p>
        </p:txBody>
      </p:sp>
      <p:grpSp>
        <p:nvGrpSpPr>
          <p:cNvPr id="8" name="Group 7"/>
          <p:cNvGrpSpPr/>
          <p:nvPr/>
        </p:nvGrpSpPr>
        <p:grpSpPr>
          <a:xfrm>
            <a:off x="695400" y="1154652"/>
            <a:ext cx="3912966" cy="1459874"/>
            <a:chOff x="7408" y="780366"/>
            <a:chExt cx="2214438" cy="1328663"/>
          </a:xfrm>
          <a:solidFill>
            <a:schemeClr val="bg2">
              <a:lumMod val="50000"/>
            </a:schemeClr>
          </a:solidFill>
          <a:scene3d>
            <a:camera prst="perspectiveRelaxedModerately" zoom="92000"/>
            <a:lightRig rig="balanced" dir="t">
              <a:rot lat="0" lon="0" rev="12700000"/>
            </a:lightRig>
          </a:scene3d>
        </p:grpSpPr>
        <p:sp>
          <p:nvSpPr>
            <p:cNvPr id="9" name="Rounded Rectangle 8"/>
            <p:cNvSpPr/>
            <p:nvPr/>
          </p:nvSpPr>
          <p:spPr>
            <a:xfrm>
              <a:off x="7408"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0" name="Rounded Rectangle 4"/>
            <p:cNvSpPr/>
            <p:nvPr/>
          </p:nvSpPr>
          <p:spPr>
            <a:xfrm>
              <a:off x="46323"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Procurement</a:t>
              </a:r>
              <a:endParaRPr lang="en-MY" sz="3600" b="1" dirty="0">
                <a:solidFill>
                  <a:schemeClr val="tx2">
                    <a:lumMod val="50000"/>
                  </a:schemeClr>
                </a:solidFill>
                <a:latin typeface="+mj-lt"/>
              </a:endParaRPr>
            </a:p>
          </p:txBody>
        </p:sp>
      </p:grpSp>
    </p:spTree>
    <p:extLst>
      <p:ext uri="{BB962C8B-B14F-4D97-AF65-F5344CB8AC3E}">
        <p14:creationId xmlns:p14="http://schemas.microsoft.com/office/powerpoint/2010/main" val="361722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4" name="TextBox 3"/>
          <p:cNvSpPr txBox="1"/>
          <p:nvPr/>
        </p:nvSpPr>
        <p:spPr>
          <a:xfrm>
            <a:off x="5220693" y="2549303"/>
            <a:ext cx="5915867" cy="954107"/>
          </a:xfrm>
          <a:prstGeom prst="rect">
            <a:avLst/>
          </a:prstGeom>
          <a:noFill/>
        </p:spPr>
        <p:txBody>
          <a:bodyPr wrap="square" rtlCol="0">
            <a:spAutoFit/>
          </a:bodyPr>
          <a:lstStyle/>
          <a:p>
            <a:pPr marL="271535" indent="-271535"/>
            <a:r>
              <a:rPr lang="en-US" sz="2800" dirty="0"/>
              <a:t>2. Existing computers &amp; Future computer procurement</a:t>
            </a:r>
            <a:endParaRPr lang="en-MY" sz="2800" dirty="0"/>
          </a:p>
        </p:txBody>
      </p:sp>
      <p:pic>
        <p:nvPicPr>
          <p:cNvPr id="5" name="Picture 2" descr="http://acaiteria.co.uk/images/yellowarrow.gif"/>
          <p:cNvPicPr>
            <a:picLocks noChangeAspect="1" noChangeArrowheads="1"/>
          </p:cNvPicPr>
          <p:nvPr/>
        </p:nvPicPr>
        <p:blipFill>
          <a:blip r:embed="rId3"/>
          <a:srcRect/>
          <a:stretch>
            <a:fillRect/>
          </a:stretch>
        </p:blipFill>
        <p:spPr bwMode="auto">
          <a:xfrm>
            <a:off x="4470399" y="2309304"/>
            <a:ext cx="750294" cy="750294"/>
          </a:xfrm>
          <a:prstGeom prst="rect">
            <a:avLst/>
          </a:prstGeom>
          <a:noFill/>
        </p:spPr>
      </p:pic>
      <p:pic>
        <p:nvPicPr>
          <p:cNvPr id="6" name="Picture 4" descr="http://wp.production.patheos.com/blogs/theanchoress/files/2014/07/man_leaning_on_big_red_question_mark.jpg"/>
          <p:cNvPicPr>
            <a:picLocks noChangeAspect="1" noChangeArrowheads="1"/>
          </p:cNvPicPr>
          <p:nvPr/>
        </p:nvPicPr>
        <p:blipFill>
          <a:blip r:embed="rId4" cstate="screen"/>
          <a:srcRect/>
          <a:stretch>
            <a:fillRect/>
          </a:stretch>
        </p:blipFill>
        <p:spPr bwMode="auto">
          <a:xfrm>
            <a:off x="3575720" y="3753122"/>
            <a:ext cx="1903385" cy="2785441"/>
          </a:xfrm>
          <a:prstGeom prst="rect">
            <a:avLst/>
          </a:prstGeom>
          <a:ln>
            <a:noFill/>
          </a:ln>
          <a:effectLst>
            <a:softEdge rad="112500"/>
          </a:effectLst>
        </p:spPr>
      </p:pic>
      <p:sp>
        <p:nvSpPr>
          <p:cNvPr id="7" name="TextBox 6"/>
          <p:cNvSpPr txBox="1"/>
          <p:nvPr/>
        </p:nvSpPr>
        <p:spPr>
          <a:xfrm>
            <a:off x="5484255" y="6076898"/>
            <a:ext cx="6205553" cy="461665"/>
          </a:xfrm>
          <a:prstGeom prst="rect">
            <a:avLst/>
          </a:prstGeom>
          <a:noFill/>
        </p:spPr>
        <p:txBody>
          <a:bodyPr wrap="square" rtlCol="0">
            <a:spAutoFit/>
          </a:bodyPr>
          <a:lstStyle/>
          <a:p>
            <a:r>
              <a:rPr lang="en-US" sz="2400" dirty="0">
                <a:latin typeface="Segoe Print" pitchFamily="2" charset="0"/>
              </a:rPr>
              <a:t>Memory? CPU? OS?</a:t>
            </a:r>
            <a:endParaRPr lang="en-MY" sz="2400" dirty="0">
              <a:latin typeface="Segoe Print" pitchFamily="2" charset="0"/>
            </a:endParaRPr>
          </a:p>
        </p:txBody>
      </p:sp>
      <p:grpSp>
        <p:nvGrpSpPr>
          <p:cNvPr id="8" name="Group 7"/>
          <p:cNvGrpSpPr/>
          <p:nvPr/>
        </p:nvGrpSpPr>
        <p:grpSpPr>
          <a:xfrm>
            <a:off x="695400" y="1154652"/>
            <a:ext cx="3912966" cy="1459874"/>
            <a:chOff x="7408" y="780366"/>
            <a:chExt cx="2214438" cy="1328663"/>
          </a:xfrm>
          <a:solidFill>
            <a:schemeClr val="bg2">
              <a:lumMod val="50000"/>
            </a:schemeClr>
          </a:solidFill>
          <a:scene3d>
            <a:camera prst="perspectiveRelaxedModerately" zoom="92000"/>
            <a:lightRig rig="balanced" dir="t">
              <a:rot lat="0" lon="0" rev="12700000"/>
            </a:lightRig>
          </a:scene3d>
        </p:grpSpPr>
        <p:sp>
          <p:nvSpPr>
            <p:cNvPr id="9" name="Rounded Rectangle 8"/>
            <p:cNvSpPr/>
            <p:nvPr/>
          </p:nvSpPr>
          <p:spPr>
            <a:xfrm>
              <a:off x="7408"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0" name="Rounded Rectangle 4"/>
            <p:cNvSpPr/>
            <p:nvPr/>
          </p:nvSpPr>
          <p:spPr>
            <a:xfrm>
              <a:off x="46323"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Procurement</a:t>
              </a:r>
              <a:endParaRPr lang="en-MY" sz="3600" b="1" dirty="0">
                <a:solidFill>
                  <a:schemeClr val="tx2">
                    <a:lumMod val="50000"/>
                  </a:schemeClr>
                </a:solidFill>
                <a:latin typeface="+mj-lt"/>
              </a:endParaRPr>
            </a:p>
          </p:txBody>
        </p:sp>
      </p:grpSp>
    </p:spTree>
    <p:extLst>
      <p:ext uri="{BB962C8B-B14F-4D97-AF65-F5344CB8AC3E}">
        <p14:creationId xmlns:p14="http://schemas.microsoft.com/office/powerpoint/2010/main" val="2642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4" name="TextBox 3"/>
          <p:cNvSpPr txBox="1"/>
          <p:nvPr/>
        </p:nvSpPr>
        <p:spPr>
          <a:xfrm>
            <a:off x="5220693" y="2549303"/>
            <a:ext cx="5915867" cy="954107"/>
          </a:xfrm>
          <a:prstGeom prst="rect">
            <a:avLst/>
          </a:prstGeom>
          <a:noFill/>
        </p:spPr>
        <p:txBody>
          <a:bodyPr wrap="square" rtlCol="0">
            <a:spAutoFit/>
          </a:bodyPr>
          <a:lstStyle/>
          <a:p>
            <a:pPr marL="271535" indent="-271535"/>
            <a:r>
              <a:rPr lang="en-US" sz="2800" dirty="0"/>
              <a:t>3. The type of application to be developed</a:t>
            </a:r>
            <a:endParaRPr lang="en-MY" sz="2800" dirty="0"/>
          </a:p>
        </p:txBody>
      </p:sp>
      <p:pic>
        <p:nvPicPr>
          <p:cNvPr id="5" name="Picture 2" descr="http://acaiteria.co.uk/images/yellowarrow.gif"/>
          <p:cNvPicPr>
            <a:picLocks noChangeAspect="1" noChangeArrowheads="1"/>
          </p:cNvPicPr>
          <p:nvPr/>
        </p:nvPicPr>
        <p:blipFill>
          <a:blip r:embed="rId3"/>
          <a:srcRect/>
          <a:stretch>
            <a:fillRect/>
          </a:stretch>
        </p:blipFill>
        <p:spPr bwMode="auto">
          <a:xfrm>
            <a:off x="4470399" y="2309304"/>
            <a:ext cx="750294" cy="750294"/>
          </a:xfrm>
          <a:prstGeom prst="rect">
            <a:avLst/>
          </a:prstGeom>
          <a:noFill/>
        </p:spPr>
      </p:pic>
      <p:sp>
        <p:nvSpPr>
          <p:cNvPr id="7" name="TextBox 6"/>
          <p:cNvSpPr txBox="1"/>
          <p:nvPr/>
        </p:nvSpPr>
        <p:spPr>
          <a:xfrm>
            <a:off x="5986447" y="5492629"/>
            <a:ext cx="6205553" cy="1015663"/>
          </a:xfrm>
          <a:prstGeom prst="rect">
            <a:avLst/>
          </a:prstGeom>
          <a:noFill/>
        </p:spPr>
        <p:txBody>
          <a:bodyPr wrap="square" rtlCol="0">
            <a:spAutoFit/>
          </a:bodyPr>
          <a:lstStyle/>
          <a:p>
            <a:r>
              <a:rPr lang="en-US" altLang="en-US" sz="2000" dirty="0">
                <a:solidFill>
                  <a:srgbClr val="0000CC"/>
                </a:solidFill>
                <a:latin typeface="Segoe Print" pitchFamily="2" charset="0"/>
                <a:cs typeface="Times New Roman" pitchFamily="18" charset="0"/>
              </a:rPr>
              <a:t>choose a CASE that provides facilities for developing the type of applications required by an org.</a:t>
            </a:r>
            <a:endParaRPr lang="en-MY" sz="2000" dirty="0">
              <a:latin typeface="Segoe Print" pitchFamily="2" charset="0"/>
            </a:endParaRPr>
          </a:p>
        </p:txBody>
      </p:sp>
      <p:grpSp>
        <p:nvGrpSpPr>
          <p:cNvPr id="8" name="Group 7"/>
          <p:cNvGrpSpPr/>
          <p:nvPr/>
        </p:nvGrpSpPr>
        <p:grpSpPr>
          <a:xfrm>
            <a:off x="695400" y="1154652"/>
            <a:ext cx="3912966" cy="1459874"/>
            <a:chOff x="7408" y="780366"/>
            <a:chExt cx="2214438" cy="1328663"/>
          </a:xfrm>
          <a:solidFill>
            <a:schemeClr val="bg2">
              <a:lumMod val="50000"/>
            </a:schemeClr>
          </a:solidFill>
          <a:scene3d>
            <a:camera prst="perspectiveRelaxedModerately" zoom="92000"/>
            <a:lightRig rig="balanced" dir="t">
              <a:rot lat="0" lon="0" rev="12700000"/>
            </a:lightRig>
          </a:scene3d>
        </p:grpSpPr>
        <p:sp>
          <p:nvSpPr>
            <p:cNvPr id="9" name="Rounded Rectangle 8"/>
            <p:cNvSpPr/>
            <p:nvPr/>
          </p:nvSpPr>
          <p:spPr>
            <a:xfrm>
              <a:off x="7408"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0" name="Rounded Rectangle 4"/>
            <p:cNvSpPr/>
            <p:nvPr/>
          </p:nvSpPr>
          <p:spPr>
            <a:xfrm>
              <a:off x="46323"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Procurement</a:t>
              </a:r>
              <a:endParaRPr lang="en-MY" sz="3600" b="1" dirty="0">
                <a:solidFill>
                  <a:schemeClr val="tx2">
                    <a:lumMod val="50000"/>
                  </a:schemeClr>
                </a:solidFill>
                <a:latin typeface="+mj-lt"/>
              </a:endParaRPr>
            </a:p>
          </p:txBody>
        </p:sp>
      </p:grpSp>
      <p:pic>
        <p:nvPicPr>
          <p:cNvPr id="11" name="Picture 2" descr="http://www.geek.com/wp-content/uploads/2013/04/Screenshot_2013-04-30-17-06-26-e1367435215424-590x368.png"/>
          <p:cNvPicPr>
            <a:picLocks noChangeAspect="1" noChangeArrowheads="1"/>
          </p:cNvPicPr>
          <p:nvPr/>
        </p:nvPicPr>
        <p:blipFill>
          <a:blip r:embed="rId4"/>
          <a:srcRect r="5932"/>
          <a:stretch>
            <a:fillRect/>
          </a:stretch>
        </p:blipFill>
        <p:spPr bwMode="auto">
          <a:xfrm>
            <a:off x="1258478" y="3468061"/>
            <a:ext cx="4630815" cy="3070502"/>
          </a:xfrm>
          <a:prstGeom prst="rect">
            <a:avLst/>
          </a:prstGeom>
          <a:ln>
            <a:noFill/>
          </a:ln>
          <a:effectLst>
            <a:softEdge rad="112500"/>
          </a:effectLst>
        </p:spPr>
      </p:pic>
    </p:spTree>
    <p:extLst>
      <p:ext uri="{BB962C8B-B14F-4D97-AF65-F5344CB8AC3E}">
        <p14:creationId xmlns:p14="http://schemas.microsoft.com/office/powerpoint/2010/main" val="427884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4" name="TextBox 3"/>
          <p:cNvSpPr txBox="1"/>
          <p:nvPr/>
        </p:nvSpPr>
        <p:spPr>
          <a:xfrm>
            <a:off x="5220693" y="2549303"/>
            <a:ext cx="5915867" cy="523220"/>
          </a:xfrm>
          <a:prstGeom prst="rect">
            <a:avLst/>
          </a:prstGeom>
          <a:noFill/>
        </p:spPr>
        <p:txBody>
          <a:bodyPr wrap="square" rtlCol="0">
            <a:spAutoFit/>
          </a:bodyPr>
          <a:lstStyle/>
          <a:p>
            <a:r>
              <a:rPr lang="en-US" sz="2800" dirty="0"/>
              <a:t>4. Security</a:t>
            </a:r>
            <a:endParaRPr lang="en-MY" sz="2800" dirty="0"/>
          </a:p>
        </p:txBody>
      </p:sp>
      <p:pic>
        <p:nvPicPr>
          <p:cNvPr id="5" name="Picture 2" descr="http://acaiteria.co.uk/images/yellowarrow.gif"/>
          <p:cNvPicPr>
            <a:picLocks noChangeAspect="1" noChangeArrowheads="1"/>
          </p:cNvPicPr>
          <p:nvPr/>
        </p:nvPicPr>
        <p:blipFill>
          <a:blip r:embed="rId3"/>
          <a:srcRect/>
          <a:stretch>
            <a:fillRect/>
          </a:stretch>
        </p:blipFill>
        <p:spPr bwMode="auto">
          <a:xfrm>
            <a:off x="4470399" y="2309304"/>
            <a:ext cx="750294" cy="750294"/>
          </a:xfrm>
          <a:prstGeom prst="rect">
            <a:avLst/>
          </a:prstGeom>
          <a:noFill/>
        </p:spPr>
      </p:pic>
      <p:pic>
        <p:nvPicPr>
          <p:cNvPr id="6" name="Picture 4" descr="http://wp.production.patheos.com/blogs/theanchoress/files/2014/07/man_leaning_on_big_red_question_mark.jpg"/>
          <p:cNvPicPr>
            <a:picLocks noChangeAspect="1" noChangeArrowheads="1"/>
          </p:cNvPicPr>
          <p:nvPr/>
        </p:nvPicPr>
        <p:blipFill>
          <a:blip r:embed="rId4" cstate="screen"/>
          <a:srcRect/>
          <a:stretch>
            <a:fillRect/>
          </a:stretch>
        </p:blipFill>
        <p:spPr bwMode="auto">
          <a:xfrm>
            <a:off x="3575720" y="3753122"/>
            <a:ext cx="1903385" cy="2785441"/>
          </a:xfrm>
          <a:prstGeom prst="rect">
            <a:avLst/>
          </a:prstGeom>
          <a:ln>
            <a:noFill/>
          </a:ln>
          <a:effectLst>
            <a:softEdge rad="112500"/>
          </a:effectLst>
        </p:spPr>
      </p:pic>
      <p:sp>
        <p:nvSpPr>
          <p:cNvPr id="7" name="TextBox 6"/>
          <p:cNvSpPr txBox="1"/>
          <p:nvPr/>
        </p:nvSpPr>
        <p:spPr>
          <a:xfrm>
            <a:off x="5484255" y="6076898"/>
            <a:ext cx="6205553" cy="461665"/>
          </a:xfrm>
          <a:prstGeom prst="rect">
            <a:avLst/>
          </a:prstGeom>
          <a:noFill/>
        </p:spPr>
        <p:txBody>
          <a:bodyPr wrap="square" rtlCol="0">
            <a:spAutoFit/>
          </a:bodyPr>
          <a:lstStyle/>
          <a:p>
            <a:r>
              <a:rPr lang="en-US" sz="2400" dirty="0">
                <a:latin typeface="Segoe Print" pitchFamily="2" charset="0"/>
              </a:rPr>
              <a:t>Provide any security feature?</a:t>
            </a:r>
            <a:endParaRPr lang="en-MY" sz="2400" dirty="0">
              <a:latin typeface="Segoe Print" pitchFamily="2" charset="0"/>
            </a:endParaRPr>
          </a:p>
        </p:txBody>
      </p:sp>
      <p:grpSp>
        <p:nvGrpSpPr>
          <p:cNvPr id="8" name="Group 7"/>
          <p:cNvGrpSpPr/>
          <p:nvPr/>
        </p:nvGrpSpPr>
        <p:grpSpPr>
          <a:xfrm>
            <a:off x="695400" y="1154652"/>
            <a:ext cx="3912966" cy="1459874"/>
            <a:chOff x="7408" y="780366"/>
            <a:chExt cx="2214438" cy="1328663"/>
          </a:xfrm>
          <a:solidFill>
            <a:schemeClr val="bg2">
              <a:lumMod val="50000"/>
            </a:schemeClr>
          </a:solidFill>
          <a:scene3d>
            <a:camera prst="perspectiveRelaxedModerately" zoom="92000"/>
            <a:lightRig rig="balanced" dir="t">
              <a:rot lat="0" lon="0" rev="12700000"/>
            </a:lightRig>
          </a:scene3d>
        </p:grpSpPr>
        <p:sp>
          <p:nvSpPr>
            <p:cNvPr id="9" name="Rounded Rectangle 8"/>
            <p:cNvSpPr/>
            <p:nvPr/>
          </p:nvSpPr>
          <p:spPr>
            <a:xfrm>
              <a:off x="7408"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0" name="Rounded Rectangle 4"/>
            <p:cNvSpPr/>
            <p:nvPr/>
          </p:nvSpPr>
          <p:spPr>
            <a:xfrm>
              <a:off x="46323"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Procurement</a:t>
              </a:r>
              <a:endParaRPr lang="en-MY" sz="3600" b="1" dirty="0">
                <a:solidFill>
                  <a:schemeClr val="tx2">
                    <a:lumMod val="50000"/>
                  </a:schemeClr>
                </a:solidFill>
                <a:latin typeface="+mj-lt"/>
              </a:endParaRPr>
            </a:p>
          </p:txBody>
        </p:sp>
      </p:grpSp>
    </p:spTree>
    <p:extLst>
      <p:ext uri="{BB962C8B-B14F-4D97-AF65-F5344CB8AC3E}">
        <p14:creationId xmlns:p14="http://schemas.microsoft.com/office/powerpoint/2010/main" val="247456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4" name="TextBox 3"/>
          <p:cNvSpPr txBox="1"/>
          <p:nvPr/>
        </p:nvSpPr>
        <p:spPr>
          <a:xfrm>
            <a:off x="5220693" y="2549303"/>
            <a:ext cx="5915867" cy="523220"/>
          </a:xfrm>
          <a:prstGeom prst="rect">
            <a:avLst/>
          </a:prstGeom>
          <a:noFill/>
        </p:spPr>
        <p:txBody>
          <a:bodyPr wrap="square" rtlCol="0">
            <a:spAutoFit/>
          </a:bodyPr>
          <a:lstStyle/>
          <a:p>
            <a:r>
              <a:rPr lang="en-US" sz="2800" dirty="0"/>
              <a:t>5. Cost</a:t>
            </a:r>
            <a:endParaRPr lang="en-MY" sz="2800" dirty="0"/>
          </a:p>
        </p:txBody>
      </p:sp>
      <p:pic>
        <p:nvPicPr>
          <p:cNvPr id="5" name="Picture 2" descr="http://acaiteria.co.uk/images/yellowarrow.gif"/>
          <p:cNvPicPr>
            <a:picLocks noChangeAspect="1" noChangeArrowheads="1"/>
          </p:cNvPicPr>
          <p:nvPr/>
        </p:nvPicPr>
        <p:blipFill>
          <a:blip r:embed="rId3"/>
          <a:srcRect/>
          <a:stretch>
            <a:fillRect/>
          </a:stretch>
        </p:blipFill>
        <p:spPr bwMode="auto">
          <a:xfrm>
            <a:off x="4470399" y="2309304"/>
            <a:ext cx="750294" cy="750294"/>
          </a:xfrm>
          <a:prstGeom prst="rect">
            <a:avLst/>
          </a:prstGeom>
          <a:noFill/>
        </p:spPr>
      </p:pic>
      <p:pic>
        <p:nvPicPr>
          <p:cNvPr id="6" name="Picture 4" descr="http://wp.production.patheos.com/blogs/theanchoress/files/2014/07/man_leaning_on_big_red_question_mark.jpg"/>
          <p:cNvPicPr>
            <a:picLocks noChangeAspect="1" noChangeArrowheads="1"/>
          </p:cNvPicPr>
          <p:nvPr/>
        </p:nvPicPr>
        <p:blipFill>
          <a:blip r:embed="rId4" cstate="screen"/>
          <a:srcRect/>
          <a:stretch>
            <a:fillRect/>
          </a:stretch>
        </p:blipFill>
        <p:spPr bwMode="auto">
          <a:xfrm>
            <a:off x="3575720" y="3753122"/>
            <a:ext cx="1903385" cy="2785441"/>
          </a:xfrm>
          <a:prstGeom prst="rect">
            <a:avLst/>
          </a:prstGeom>
          <a:ln>
            <a:noFill/>
          </a:ln>
          <a:effectLst>
            <a:softEdge rad="112500"/>
          </a:effectLst>
        </p:spPr>
      </p:pic>
      <p:sp>
        <p:nvSpPr>
          <p:cNvPr id="7" name="TextBox 6"/>
          <p:cNvSpPr txBox="1"/>
          <p:nvPr/>
        </p:nvSpPr>
        <p:spPr>
          <a:xfrm>
            <a:off x="5479105" y="5677189"/>
            <a:ext cx="6205553" cy="830997"/>
          </a:xfrm>
          <a:prstGeom prst="rect">
            <a:avLst/>
          </a:prstGeom>
          <a:noFill/>
        </p:spPr>
        <p:txBody>
          <a:bodyPr wrap="square" rtlCol="0">
            <a:spAutoFit/>
          </a:bodyPr>
          <a:lstStyle/>
          <a:p>
            <a:r>
              <a:rPr lang="en-US" sz="2400" dirty="0">
                <a:latin typeface="Segoe Print" pitchFamily="2" charset="0"/>
              </a:rPr>
              <a:t>Expensive? </a:t>
            </a:r>
          </a:p>
          <a:p>
            <a:r>
              <a:rPr lang="en-US" sz="2400" dirty="0">
                <a:latin typeface="Segoe Print" pitchFamily="2" charset="0"/>
              </a:rPr>
              <a:t>Within budget?</a:t>
            </a:r>
            <a:endParaRPr lang="en-MY" sz="2400" dirty="0">
              <a:latin typeface="Segoe Print" pitchFamily="2" charset="0"/>
            </a:endParaRPr>
          </a:p>
        </p:txBody>
      </p:sp>
      <p:grpSp>
        <p:nvGrpSpPr>
          <p:cNvPr id="8" name="Group 7"/>
          <p:cNvGrpSpPr/>
          <p:nvPr/>
        </p:nvGrpSpPr>
        <p:grpSpPr>
          <a:xfrm>
            <a:off x="695400" y="1154652"/>
            <a:ext cx="3912966" cy="1459874"/>
            <a:chOff x="7408" y="780366"/>
            <a:chExt cx="2214438" cy="1328663"/>
          </a:xfrm>
          <a:solidFill>
            <a:schemeClr val="bg2">
              <a:lumMod val="50000"/>
            </a:schemeClr>
          </a:solidFill>
          <a:scene3d>
            <a:camera prst="perspectiveRelaxedModerately" zoom="92000"/>
            <a:lightRig rig="balanced" dir="t">
              <a:rot lat="0" lon="0" rev="12700000"/>
            </a:lightRig>
          </a:scene3d>
        </p:grpSpPr>
        <p:sp>
          <p:nvSpPr>
            <p:cNvPr id="9" name="Rounded Rectangle 8"/>
            <p:cNvSpPr/>
            <p:nvPr/>
          </p:nvSpPr>
          <p:spPr>
            <a:xfrm>
              <a:off x="7408"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0" name="Rounded Rectangle 4"/>
            <p:cNvSpPr/>
            <p:nvPr/>
          </p:nvSpPr>
          <p:spPr>
            <a:xfrm>
              <a:off x="46323"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Procurement</a:t>
              </a:r>
              <a:endParaRPr lang="en-MY" sz="3600" b="1" dirty="0">
                <a:solidFill>
                  <a:schemeClr val="tx2">
                    <a:lumMod val="50000"/>
                  </a:schemeClr>
                </a:solidFill>
                <a:latin typeface="+mj-lt"/>
              </a:endParaRPr>
            </a:p>
          </p:txBody>
        </p:sp>
      </p:grpSp>
    </p:spTree>
    <p:extLst>
      <p:ext uri="{BB962C8B-B14F-4D97-AF65-F5344CB8AC3E}">
        <p14:creationId xmlns:p14="http://schemas.microsoft.com/office/powerpoint/2010/main" val="27119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CBSE Activities</a:t>
            </a:r>
          </a:p>
        </p:txBody>
      </p:sp>
      <p:grpSp>
        <p:nvGrpSpPr>
          <p:cNvPr id="21" name="Diagram group"/>
          <p:cNvGrpSpPr/>
          <p:nvPr/>
        </p:nvGrpSpPr>
        <p:grpSpPr>
          <a:xfrm rot="886008">
            <a:off x="4407150" y="-76199"/>
            <a:ext cx="3377700" cy="7010399"/>
            <a:chOff x="3683249" y="0"/>
            <a:chExt cx="3377700" cy="7010399"/>
          </a:xfrm>
          <a:scene3d>
            <a:camera prst="perspectiveRelaxedModerately" zoom="92000"/>
            <a:lightRig rig="balanced" dir="t">
              <a:rot lat="0" lon="0" rev="12700000"/>
            </a:lightRig>
          </a:scene3d>
        </p:grpSpPr>
        <p:sp>
          <p:nvSpPr>
            <p:cNvPr id="22" name="Circular Arrow 21"/>
            <p:cNvSpPr/>
            <p:nvPr/>
          </p:nvSpPr>
          <p:spPr>
            <a:xfrm>
              <a:off x="4417597" y="0"/>
              <a:ext cx="2643352" cy="2643621"/>
            </a:xfrm>
            <a:prstGeom prst="circularArrow">
              <a:avLst>
                <a:gd name="adj1" fmla="val 10980"/>
                <a:gd name="adj2" fmla="val 1142322"/>
                <a:gd name="adj3" fmla="val 4500000"/>
                <a:gd name="adj4" fmla="val 10800000"/>
                <a:gd name="adj5" fmla="val 12500"/>
              </a:avLst>
            </a:prstGeom>
            <a:sp3d prstMaterial="plastic">
              <a:bevelT w="50800" h="50800"/>
              <a:bevelB w="50800" h="50800"/>
            </a:sp3d>
          </p:spPr>
          <p:style>
            <a:lnRef idx="0">
              <a:schemeClr val="lt1">
                <a:hueOff val="0"/>
                <a:satOff val="0"/>
                <a:lumOff val="0"/>
                <a:alphaOff val="0"/>
              </a:schemeClr>
            </a:lnRef>
            <a:fillRef idx="1">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sp>
        <p:grpSp>
          <p:nvGrpSpPr>
            <p:cNvPr id="23" name="Group 22"/>
            <p:cNvGrpSpPr/>
            <p:nvPr/>
          </p:nvGrpSpPr>
          <p:grpSpPr>
            <a:xfrm>
              <a:off x="5001207" y="956919"/>
              <a:ext cx="1475140" cy="737494"/>
              <a:chOff x="5001207" y="956919"/>
              <a:chExt cx="1475140" cy="737494"/>
            </a:xfrm>
          </p:grpSpPr>
          <p:sp>
            <p:nvSpPr>
              <p:cNvPr id="36" name="Rectangle 35"/>
              <p:cNvSpPr/>
              <p:nvPr/>
            </p:nvSpPr>
            <p:spPr>
              <a:xfrm>
                <a:off x="5001207" y="956919"/>
                <a:ext cx="1475140" cy="737494"/>
              </a:xfrm>
              <a:prstGeom prst="rect">
                <a:avLst/>
              </a:prstGeom>
            </p:spPr>
            <p:style>
              <a:lnRef idx="0">
                <a:schemeClr val="dk1">
                  <a:alpha val="0"/>
                  <a:hueOff val="0"/>
                  <a:satOff val="0"/>
                  <a:lumOff val="0"/>
                  <a:alphaOff val="0"/>
                </a:schemeClr>
              </a:lnRef>
              <a:fillRef idx="1">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7" name="Rectangle 36"/>
              <p:cNvSpPr/>
              <p:nvPr/>
            </p:nvSpPr>
            <p:spPr>
              <a:xfrm>
                <a:off x="5001207" y="956919"/>
                <a:ext cx="1475140" cy="7374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970" tIns="13970" rIns="13970" bIns="13970" numCol="1" spcCol="1270" anchor="ctr" anchorCtr="0">
                <a:noAutofit/>
              </a:bodyPr>
              <a:lstStyle/>
              <a:p>
                <a:pPr algn="ctr" defTabSz="977900">
                  <a:lnSpc>
                    <a:spcPct val="90000"/>
                  </a:lnSpc>
                  <a:spcBef>
                    <a:spcPct val="0"/>
                  </a:spcBef>
                  <a:spcAft>
                    <a:spcPct val="35000"/>
                  </a:spcAft>
                </a:pPr>
                <a:r>
                  <a:rPr lang="en-US" sz="2200" dirty="0"/>
                  <a:t>Component Qualification</a:t>
                </a:r>
              </a:p>
            </p:txBody>
          </p:sp>
        </p:grpSp>
        <p:sp>
          <p:nvSpPr>
            <p:cNvPr id="24" name="Shape 23"/>
            <p:cNvSpPr/>
            <p:nvPr/>
          </p:nvSpPr>
          <p:spPr>
            <a:xfrm>
              <a:off x="3683249" y="1519153"/>
              <a:ext cx="2643352" cy="2643621"/>
            </a:xfrm>
            <a:prstGeom prst="leftCircularArrow">
              <a:avLst>
                <a:gd name="adj1" fmla="val 10980"/>
                <a:gd name="adj2" fmla="val 1142322"/>
                <a:gd name="adj3" fmla="val 6300000"/>
                <a:gd name="adj4" fmla="val 18900000"/>
                <a:gd name="adj5" fmla="val 12500"/>
              </a:avLst>
            </a:prstGeom>
            <a:sp3d prstMaterial="plastic">
              <a:bevelT w="50800" h="50800"/>
              <a:bevelB w="50800" h="50800"/>
            </a:sp3d>
          </p:spPr>
          <p:style>
            <a:lnRef idx="0">
              <a:schemeClr val="lt1">
                <a:hueOff val="0"/>
                <a:satOff val="0"/>
                <a:lumOff val="0"/>
                <a:alphaOff val="0"/>
              </a:schemeClr>
            </a:lnRef>
            <a:fillRef idx="1">
              <a:schemeClr val="accent2">
                <a:shade val="50000"/>
                <a:hueOff val="-20742"/>
                <a:satOff val="-4204"/>
                <a:lumOff val="23125"/>
                <a:alphaOff val="0"/>
              </a:schemeClr>
            </a:fillRef>
            <a:effectRef idx="2">
              <a:schemeClr val="accent2">
                <a:shade val="50000"/>
                <a:hueOff val="-20742"/>
                <a:satOff val="-4204"/>
                <a:lumOff val="23125"/>
                <a:alphaOff val="0"/>
              </a:schemeClr>
            </a:effectRef>
            <a:fontRef idx="minor">
              <a:schemeClr val="lt1"/>
            </a:fontRef>
          </p:style>
        </p:sp>
        <p:grpSp>
          <p:nvGrpSpPr>
            <p:cNvPr id="25" name="Group 24"/>
            <p:cNvGrpSpPr/>
            <p:nvPr/>
          </p:nvGrpSpPr>
          <p:grpSpPr>
            <a:xfrm>
              <a:off x="4263885" y="2478877"/>
              <a:ext cx="1475140" cy="737494"/>
              <a:chOff x="4263885" y="2478877"/>
              <a:chExt cx="1475140" cy="737494"/>
            </a:xfrm>
          </p:grpSpPr>
          <p:sp>
            <p:nvSpPr>
              <p:cNvPr id="34" name="Rectangle 33"/>
              <p:cNvSpPr/>
              <p:nvPr/>
            </p:nvSpPr>
            <p:spPr>
              <a:xfrm>
                <a:off x="4263885" y="2478877"/>
                <a:ext cx="1475140" cy="737494"/>
              </a:xfrm>
              <a:prstGeom prst="rect">
                <a:avLst/>
              </a:prstGeom>
            </p:spPr>
            <p:style>
              <a:lnRef idx="0">
                <a:schemeClr val="dk1">
                  <a:alpha val="0"/>
                  <a:hueOff val="0"/>
                  <a:satOff val="0"/>
                  <a:lumOff val="0"/>
                  <a:alphaOff val="0"/>
                </a:schemeClr>
              </a:lnRef>
              <a:fillRef idx="1">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5" name="Rectangle 34"/>
              <p:cNvSpPr/>
              <p:nvPr/>
            </p:nvSpPr>
            <p:spPr>
              <a:xfrm>
                <a:off x="4263885" y="2478877"/>
                <a:ext cx="1475140" cy="7374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970" tIns="13970" rIns="13970" bIns="13970" numCol="1" spcCol="1270" anchor="ctr" anchorCtr="0">
                <a:noAutofit/>
              </a:bodyPr>
              <a:lstStyle/>
              <a:p>
                <a:pPr algn="ctr" defTabSz="977900">
                  <a:lnSpc>
                    <a:spcPct val="90000"/>
                  </a:lnSpc>
                  <a:spcBef>
                    <a:spcPct val="0"/>
                  </a:spcBef>
                  <a:spcAft>
                    <a:spcPct val="35000"/>
                  </a:spcAft>
                </a:pPr>
                <a:r>
                  <a:rPr lang="en-US" sz="2200" dirty="0"/>
                  <a:t>Component Adaptation</a:t>
                </a:r>
              </a:p>
            </p:txBody>
          </p:sp>
        </p:grpSp>
        <p:sp>
          <p:nvSpPr>
            <p:cNvPr id="26" name="Circular Arrow 25"/>
            <p:cNvSpPr/>
            <p:nvPr/>
          </p:nvSpPr>
          <p:spPr>
            <a:xfrm>
              <a:off x="4417597" y="3043915"/>
              <a:ext cx="2643352" cy="2643621"/>
            </a:xfrm>
            <a:prstGeom prst="circularArrow">
              <a:avLst>
                <a:gd name="adj1" fmla="val 10980"/>
                <a:gd name="adj2" fmla="val 1142322"/>
                <a:gd name="adj3" fmla="val 4500000"/>
                <a:gd name="adj4" fmla="val 13500000"/>
                <a:gd name="adj5" fmla="val 12500"/>
              </a:avLst>
            </a:prstGeom>
            <a:sp3d prstMaterial="plastic">
              <a:bevelT w="50800" h="50800"/>
              <a:bevelB w="50800" h="50800"/>
            </a:sp3d>
          </p:spPr>
          <p:style>
            <a:lnRef idx="0">
              <a:schemeClr val="lt1">
                <a:hueOff val="0"/>
                <a:satOff val="0"/>
                <a:lumOff val="0"/>
                <a:alphaOff val="0"/>
              </a:schemeClr>
            </a:lnRef>
            <a:fillRef idx="1">
              <a:schemeClr val="accent2">
                <a:shade val="50000"/>
                <a:hueOff val="-41484"/>
                <a:satOff val="-8409"/>
                <a:lumOff val="46251"/>
                <a:alphaOff val="0"/>
              </a:schemeClr>
            </a:fillRef>
            <a:effectRef idx="2">
              <a:schemeClr val="accent2">
                <a:shade val="50000"/>
                <a:hueOff val="-41484"/>
                <a:satOff val="-8409"/>
                <a:lumOff val="46251"/>
                <a:alphaOff val="0"/>
              </a:schemeClr>
            </a:effectRef>
            <a:fontRef idx="minor">
              <a:schemeClr val="lt1"/>
            </a:fontRef>
          </p:style>
        </p:sp>
        <p:grpSp>
          <p:nvGrpSpPr>
            <p:cNvPr id="27" name="Group 26"/>
            <p:cNvGrpSpPr/>
            <p:nvPr/>
          </p:nvGrpSpPr>
          <p:grpSpPr>
            <a:xfrm>
              <a:off x="5001207" y="4000835"/>
              <a:ext cx="1475140" cy="737494"/>
              <a:chOff x="5001207" y="4000835"/>
              <a:chExt cx="1475140" cy="737494"/>
            </a:xfrm>
          </p:grpSpPr>
          <p:sp>
            <p:nvSpPr>
              <p:cNvPr id="32" name="Rectangle 31"/>
              <p:cNvSpPr/>
              <p:nvPr/>
            </p:nvSpPr>
            <p:spPr>
              <a:xfrm>
                <a:off x="5001207" y="4000835"/>
                <a:ext cx="1475140" cy="737494"/>
              </a:xfrm>
              <a:prstGeom prst="rect">
                <a:avLst/>
              </a:prstGeom>
            </p:spPr>
            <p:style>
              <a:lnRef idx="0">
                <a:schemeClr val="dk1">
                  <a:alpha val="0"/>
                  <a:hueOff val="0"/>
                  <a:satOff val="0"/>
                  <a:lumOff val="0"/>
                  <a:alphaOff val="0"/>
                </a:schemeClr>
              </a:lnRef>
              <a:fillRef idx="1">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3" name="Rectangle 32"/>
              <p:cNvSpPr/>
              <p:nvPr/>
            </p:nvSpPr>
            <p:spPr>
              <a:xfrm>
                <a:off x="5001207" y="4000835"/>
                <a:ext cx="1475140" cy="7374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970" tIns="13970" rIns="13970" bIns="13970" numCol="1" spcCol="1270" anchor="ctr" anchorCtr="0">
                <a:noAutofit/>
              </a:bodyPr>
              <a:lstStyle/>
              <a:p>
                <a:pPr algn="ctr" defTabSz="977900">
                  <a:lnSpc>
                    <a:spcPct val="90000"/>
                  </a:lnSpc>
                  <a:spcBef>
                    <a:spcPct val="0"/>
                  </a:spcBef>
                  <a:spcAft>
                    <a:spcPct val="35000"/>
                  </a:spcAft>
                </a:pPr>
                <a:r>
                  <a:rPr lang="en-US" sz="2200" dirty="0"/>
                  <a:t>Component Composition</a:t>
                </a:r>
              </a:p>
            </p:txBody>
          </p:sp>
        </p:grpSp>
        <p:sp>
          <p:nvSpPr>
            <p:cNvPr id="28" name="Block Arc 27"/>
            <p:cNvSpPr/>
            <p:nvPr/>
          </p:nvSpPr>
          <p:spPr>
            <a:xfrm>
              <a:off x="3871671" y="4738329"/>
              <a:ext cx="2270972" cy="2272070"/>
            </a:xfrm>
            <a:prstGeom prst="blockArc">
              <a:avLst>
                <a:gd name="adj1" fmla="val 0"/>
                <a:gd name="adj2" fmla="val 18900000"/>
                <a:gd name="adj3" fmla="val 12740"/>
              </a:avLst>
            </a:prstGeom>
            <a:sp3d prstMaterial="plastic">
              <a:bevelT w="50800" h="50800"/>
              <a:bevelB w="50800" h="50800"/>
            </a:sp3d>
          </p:spPr>
          <p:style>
            <a:lnRef idx="0">
              <a:schemeClr val="lt1">
                <a:hueOff val="0"/>
                <a:satOff val="0"/>
                <a:lumOff val="0"/>
                <a:alphaOff val="0"/>
              </a:schemeClr>
            </a:lnRef>
            <a:fillRef idx="1">
              <a:schemeClr val="accent2">
                <a:shade val="50000"/>
                <a:hueOff val="-20742"/>
                <a:satOff val="-4204"/>
                <a:lumOff val="23125"/>
                <a:alphaOff val="0"/>
              </a:schemeClr>
            </a:fillRef>
            <a:effectRef idx="2">
              <a:schemeClr val="accent2">
                <a:shade val="50000"/>
                <a:hueOff val="-20742"/>
                <a:satOff val="-4204"/>
                <a:lumOff val="23125"/>
                <a:alphaOff val="0"/>
              </a:schemeClr>
            </a:effectRef>
            <a:fontRef idx="minor">
              <a:schemeClr val="lt1"/>
            </a:fontRef>
          </p:style>
        </p:sp>
        <p:grpSp>
          <p:nvGrpSpPr>
            <p:cNvPr id="29" name="Group 28"/>
            <p:cNvGrpSpPr/>
            <p:nvPr/>
          </p:nvGrpSpPr>
          <p:grpSpPr>
            <a:xfrm>
              <a:off x="4263885" y="5522793"/>
              <a:ext cx="1475140" cy="737494"/>
              <a:chOff x="4263885" y="5522793"/>
              <a:chExt cx="1475140" cy="737494"/>
            </a:xfrm>
          </p:grpSpPr>
          <p:sp>
            <p:nvSpPr>
              <p:cNvPr id="30" name="Rectangle 29"/>
              <p:cNvSpPr/>
              <p:nvPr/>
            </p:nvSpPr>
            <p:spPr>
              <a:xfrm>
                <a:off x="4263885" y="5522793"/>
                <a:ext cx="1475140" cy="737494"/>
              </a:xfrm>
              <a:prstGeom prst="rect">
                <a:avLst/>
              </a:prstGeom>
            </p:spPr>
            <p:style>
              <a:lnRef idx="0">
                <a:schemeClr val="dk1">
                  <a:alpha val="0"/>
                  <a:hueOff val="0"/>
                  <a:satOff val="0"/>
                  <a:lumOff val="0"/>
                  <a:alphaOff val="0"/>
                </a:schemeClr>
              </a:lnRef>
              <a:fillRef idx="1">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Rectangle 30"/>
              <p:cNvSpPr/>
              <p:nvPr/>
            </p:nvSpPr>
            <p:spPr>
              <a:xfrm>
                <a:off x="4263885" y="5522793"/>
                <a:ext cx="1475140" cy="7374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970" tIns="13970" rIns="13970" bIns="13970" numCol="1" spcCol="1270" anchor="ctr" anchorCtr="0">
                <a:noAutofit/>
              </a:bodyPr>
              <a:lstStyle/>
              <a:p>
                <a:pPr algn="ctr" defTabSz="977900">
                  <a:lnSpc>
                    <a:spcPct val="90000"/>
                  </a:lnSpc>
                  <a:spcBef>
                    <a:spcPct val="0"/>
                  </a:spcBef>
                  <a:spcAft>
                    <a:spcPct val="35000"/>
                  </a:spcAft>
                </a:pPr>
                <a:r>
                  <a:rPr lang="en-US" sz="2200" dirty="0"/>
                  <a:t>Component Update</a:t>
                </a:r>
              </a:p>
            </p:txBody>
          </p:sp>
        </p:grpSp>
      </p:grpSp>
    </p:spTree>
    <p:extLst>
      <p:ext uri="{BB962C8B-B14F-4D97-AF65-F5344CB8AC3E}">
        <p14:creationId xmlns:p14="http://schemas.microsoft.com/office/powerpoint/2010/main" val="3046328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4" name="TextBox 3"/>
          <p:cNvSpPr txBox="1"/>
          <p:nvPr/>
        </p:nvSpPr>
        <p:spPr>
          <a:xfrm>
            <a:off x="6580826" y="2808993"/>
            <a:ext cx="4875855" cy="523220"/>
          </a:xfrm>
          <a:prstGeom prst="rect">
            <a:avLst/>
          </a:prstGeom>
          <a:noFill/>
        </p:spPr>
        <p:txBody>
          <a:bodyPr wrap="square" rtlCol="0">
            <a:spAutoFit/>
          </a:bodyPr>
          <a:lstStyle/>
          <a:p>
            <a:r>
              <a:rPr lang="en-US" sz="2800" dirty="0"/>
              <a:t>1. Installation &amp; Testing</a:t>
            </a:r>
            <a:endParaRPr lang="en-MY" sz="2800" dirty="0"/>
          </a:p>
        </p:txBody>
      </p:sp>
      <p:pic>
        <p:nvPicPr>
          <p:cNvPr id="5" name="Picture 2" descr="http://acaiteria.co.uk/images/yellowarrow.gif"/>
          <p:cNvPicPr>
            <a:picLocks noChangeAspect="1" noChangeArrowheads="1"/>
          </p:cNvPicPr>
          <p:nvPr/>
        </p:nvPicPr>
        <p:blipFill>
          <a:blip r:embed="rId3"/>
          <a:srcRect/>
          <a:stretch>
            <a:fillRect/>
          </a:stretch>
        </p:blipFill>
        <p:spPr bwMode="auto">
          <a:xfrm>
            <a:off x="5758448" y="2526753"/>
            <a:ext cx="750294" cy="750294"/>
          </a:xfrm>
          <a:prstGeom prst="rect">
            <a:avLst/>
          </a:prstGeom>
          <a:noFill/>
        </p:spPr>
      </p:pic>
      <p:grpSp>
        <p:nvGrpSpPr>
          <p:cNvPr id="11" name="Group 10"/>
          <p:cNvGrpSpPr/>
          <p:nvPr/>
        </p:nvGrpSpPr>
        <p:grpSpPr>
          <a:xfrm>
            <a:off x="2495600" y="1484784"/>
            <a:ext cx="3206499" cy="1459874"/>
            <a:chOff x="3107622" y="780366"/>
            <a:chExt cx="2214438" cy="1328663"/>
          </a:xfrm>
          <a:solidFill>
            <a:schemeClr val="bg2">
              <a:lumMod val="50000"/>
            </a:schemeClr>
          </a:solidFill>
          <a:scene3d>
            <a:camera prst="perspectiveRelaxedModerately" zoom="92000"/>
            <a:lightRig rig="balanced" dir="t">
              <a:rot lat="0" lon="0" rev="12700000"/>
            </a:lightRig>
          </a:scene3d>
        </p:grpSpPr>
        <p:sp>
          <p:nvSpPr>
            <p:cNvPr id="12" name="Rounded Rectangle 11"/>
            <p:cNvSpPr/>
            <p:nvPr/>
          </p:nvSpPr>
          <p:spPr>
            <a:xfrm>
              <a:off x="3107622"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3" name="Rounded Rectangle 8"/>
            <p:cNvSpPr/>
            <p:nvPr/>
          </p:nvSpPr>
          <p:spPr>
            <a:xfrm>
              <a:off x="3146537"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Tailoring</a:t>
              </a:r>
              <a:endParaRPr lang="en-MY" sz="3600" b="1" dirty="0">
                <a:solidFill>
                  <a:schemeClr val="tx2">
                    <a:lumMod val="50000"/>
                  </a:schemeClr>
                </a:solidFill>
                <a:latin typeface="+mj-lt"/>
              </a:endParaRPr>
            </a:p>
          </p:txBody>
        </p:sp>
      </p:grpSp>
    </p:spTree>
    <p:extLst>
      <p:ext uri="{BB962C8B-B14F-4D97-AF65-F5344CB8AC3E}">
        <p14:creationId xmlns:p14="http://schemas.microsoft.com/office/powerpoint/2010/main" val="389565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4" name="TextBox 3"/>
          <p:cNvSpPr txBox="1"/>
          <p:nvPr/>
        </p:nvSpPr>
        <p:spPr>
          <a:xfrm>
            <a:off x="6580826" y="2808993"/>
            <a:ext cx="4875855" cy="523220"/>
          </a:xfrm>
          <a:prstGeom prst="rect">
            <a:avLst/>
          </a:prstGeom>
          <a:noFill/>
        </p:spPr>
        <p:txBody>
          <a:bodyPr wrap="square" rtlCol="0">
            <a:spAutoFit/>
          </a:bodyPr>
          <a:lstStyle/>
          <a:p>
            <a:r>
              <a:rPr lang="en-US" sz="2800" dirty="0"/>
              <a:t>2. Process Model Definition</a:t>
            </a:r>
            <a:endParaRPr lang="en-MY" sz="2800" dirty="0"/>
          </a:p>
        </p:txBody>
      </p:sp>
      <p:pic>
        <p:nvPicPr>
          <p:cNvPr id="5" name="Picture 2" descr="http://acaiteria.co.uk/images/yellowarrow.gif"/>
          <p:cNvPicPr>
            <a:picLocks noChangeAspect="1" noChangeArrowheads="1"/>
          </p:cNvPicPr>
          <p:nvPr/>
        </p:nvPicPr>
        <p:blipFill>
          <a:blip r:embed="rId3"/>
          <a:srcRect/>
          <a:stretch>
            <a:fillRect/>
          </a:stretch>
        </p:blipFill>
        <p:spPr bwMode="auto">
          <a:xfrm>
            <a:off x="5758448" y="2526753"/>
            <a:ext cx="750294" cy="750294"/>
          </a:xfrm>
          <a:prstGeom prst="rect">
            <a:avLst/>
          </a:prstGeom>
          <a:noFill/>
        </p:spPr>
      </p:pic>
      <p:grpSp>
        <p:nvGrpSpPr>
          <p:cNvPr id="11" name="Group 10"/>
          <p:cNvGrpSpPr/>
          <p:nvPr/>
        </p:nvGrpSpPr>
        <p:grpSpPr>
          <a:xfrm>
            <a:off x="2495600" y="1484784"/>
            <a:ext cx="3206499" cy="1459874"/>
            <a:chOff x="3107622" y="780366"/>
            <a:chExt cx="2214438" cy="1328663"/>
          </a:xfrm>
          <a:solidFill>
            <a:schemeClr val="bg2">
              <a:lumMod val="50000"/>
            </a:schemeClr>
          </a:solidFill>
          <a:scene3d>
            <a:camera prst="perspectiveRelaxedModerately" zoom="92000"/>
            <a:lightRig rig="balanced" dir="t">
              <a:rot lat="0" lon="0" rev="12700000"/>
            </a:lightRig>
          </a:scene3d>
        </p:grpSpPr>
        <p:sp>
          <p:nvSpPr>
            <p:cNvPr id="12" name="Rounded Rectangle 11"/>
            <p:cNvSpPr/>
            <p:nvPr/>
          </p:nvSpPr>
          <p:spPr>
            <a:xfrm>
              <a:off x="3107622"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3" name="Rounded Rectangle 8"/>
            <p:cNvSpPr/>
            <p:nvPr/>
          </p:nvSpPr>
          <p:spPr>
            <a:xfrm>
              <a:off x="3146537"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Tailoring</a:t>
              </a:r>
              <a:endParaRPr lang="en-MY" sz="3600" b="1" dirty="0">
                <a:solidFill>
                  <a:schemeClr val="tx2">
                    <a:lumMod val="50000"/>
                  </a:schemeClr>
                </a:solidFill>
                <a:latin typeface="+mj-lt"/>
              </a:endParaRPr>
            </a:p>
          </p:txBody>
        </p:sp>
      </p:grpSp>
      <p:sp>
        <p:nvSpPr>
          <p:cNvPr id="8" name="Rectangular Callout 7"/>
          <p:cNvSpPr/>
          <p:nvPr/>
        </p:nvSpPr>
        <p:spPr>
          <a:xfrm>
            <a:off x="5303912" y="4274001"/>
            <a:ext cx="2558766" cy="750294"/>
          </a:xfrm>
          <a:prstGeom prst="wedgeRectCallout">
            <a:avLst>
              <a:gd name="adj1" fmla="val 42128"/>
              <a:gd name="adj2" fmla="val -158188"/>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Where to apply</a:t>
            </a:r>
            <a:endParaRPr lang="en-MY" sz="2400" dirty="0"/>
          </a:p>
        </p:txBody>
      </p:sp>
      <p:sp>
        <p:nvSpPr>
          <p:cNvPr id="9" name="Rectangular Callout 8"/>
          <p:cNvSpPr/>
          <p:nvPr/>
        </p:nvSpPr>
        <p:spPr>
          <a:xfrm>
            <a:off x="8372617" y="4274001"/>
            <a:ext cx="2558766" cy="750294"/>
          </a:xfrm>
          <a:prstGeom prst="wedgeRectCallout">
            <a:avLst>
              <a:gd name="adj1" fmla="val -29920"/>
              <a:gd name="adj2" fmla="val -161341"/>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Interface with other tools</a:t>
            </a:r>
            <a:endParaRPr lang="en-MY" sz="2400" dirty="0"/>
          </a:p>
        </p:txBody>
      </p:sp>
    </p:spTree>
    <p:extLst>
      <p:ext uri="{BB962C8B-B14F-4D97-AF65-F5344CB8AC3E}">
        <p14:creationId xmlns:p14="http://schemas.microsoft.com/office/powerpoint/2010/main" val="389372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4" name="TextBox 3"/>
          <p:cNvSpPr txBox="1"/>
          <p:nvPr/>
        </p:nvSpPr>
        <p:spPr>
          <a:xfrm>
            <a:off x="6580826" y="2808993"/>
            <a:ext cx="4875855" cy="523220"/>
          </a:xfrm>
          <a:prstGeom prst="rect">
            <a:avLst/>
          </a:prstGeom>
          <a:noFill/>
        </p:spPr>
        <p:txBody>
          <a:bodyPr wrap="square" rtlCol="0">
            <a:spAutoFit/>
          </a:bodyPr>
          <a:lstStyle/>
          <a:p>
            <a:r>
              <a:rPr lang="en-US" sz="2800" dirty="0"/>
              <a:t>3. Tool Integration</a:t>
            </a:r>
            <a:endParaRPr lang="en-MY" sz="2800" dirty="0"/>
          </a:p>
        </p:txBody>
      </p:sp>
      <p:pic>
        <p:nvPicPr>
          <p:cNvPr id="5" name="Picture 2" descr="http://acaiteria.co.uk/images/yellowarrow.gif"/>
          <p:cNvPicPr>
            <a:picLocks noChangeAspect="1" noChangeArrowheads="1"/>
          </p:cNvPicPr>
          <p:nvPr/>
        </p:nvPicPr>
        <p:blipFill>
          <a:blip r:embed="rId3"/>
          <a:srcRect/>
          <a:stretch>
            <a:fillRect/>
          </a:stretch>
        </p:blipFill>
        <p:spPr bwMode="auto">
          <a:xfrm>
            <a:off x="5758448" y="2526753"/>
            <a:ext cx="750294" cy="750294"/>
          </a:xfrm>
          <a:prstGeom prst="rect">
            <a:avLst/>
          </a:prstGeom>
          <a:noFill/>
        </p:spPr>
      </p:pic>
      <p:grpSp>
        <p:nvGrpSpPr>
          <p:cNvPr id="11" name="Group 10"/>
          <p:cNvGrpSpPr/>
          <p:nvPr/>
        </p:nvGrpSpPr>
        <p:grpSpPr>
          <a:xfrm>
            <a:off x="2495600" y="1484784"/>
            <a:ext cx="3206499" cy="1459874"/>
            <a:chOff x="3107622" y="780366"/>
            <a:chExt cx="2214438" cy="1328663"/>
          </a:xfrm>
          <a:solidFill>
            <a:schemeClr val="bg2">
              <a:lumMod val="50000"/>
            </a:schemeClr>
          </a:solidFill>
          <a:scene3d>
            <a:camera prst="perspectiveRelaxedModerately" zoom="92000"/>
            <a:lightRig rig="balanced" dir="t">
              <a:rot lat="0" lon="0" rev="12700000"/>
            </a:lightRig>
          </a:scene3d>
        </p:grpSpPr>
        <p:sp>
          <p:nvSpPr>
            <p:cNvPr id="12" name="Rounded Rectangle 11"/>
            <p:cNvSpPr/>
            <p:nvPr/>
          </p:nvSpPr>
          <p:spPr>
            <a:xfrm>
              <a:off x="3107622"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3" name="Rounded Rectangle 8"/>
            <p:cNvSpPr/>
            <p:nvPr/>
          </p:nvSpPr>
          <p:spPr>
            <a:xfrm>
              <a:off x="3146537"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Tailoring</a:t>
              </a:r>
              <a:endParaRPr lang="en-MY" sz="3600" b="1" dirty="0">
                <a:solidFill>
                  <a:schemeClr val="tx2">
                    <a:lumMod val="50000"/>
                  </a:schemeClr>
                </a:solidFill>
                <a:latin typeface="+mj-lt"/>
              </a:endParaRPr>
            </a:p>
          </p:txBody>
        </p:sp>
      </p:grpSp>
      <p:sp>
        <p:nvSpPr>
          <p:cNvPr id="3" name="Rectangle 2"/>
          <p:cNvSpPr/>
          <p:nvPr/>
        </p:nvSpPr>
        <p:spPr>
          <a:xfrm>
            <a:off x="6104852" y="3501008"/>
            <a:ext cx="4680520" cy="646331"/>
          </a:xfrm>
          <a:prstGeom prst="rect">
            <a:avLst/>
          </a:prstGeom>
        </p:spPr>
        <p:txBody>
          <a:bodyPr wrap="square">
            <a:spAutoFit/>
          </a:bodyPr>
          <a:lstStyle/>
          <a:p>
            <a:pPr lvl="1"/>
            <a:r>
              <a:rPr lang="en-US" altLang="en-US" dirty="0">
                <a:latin typeface="Arial" charset="0"/>
              </a:rPr>
              <a:t>develop interface modules to integrate different tools</a:t>
            </a:r>
          </a:p>
        </p:txBody>
      </p:sp>
    </p:spTree>
    <p:extLst>
      <p:ext uri="{BB962C8B-B14F-4D97-AF65-F5344CB8AC3E}">
        <p14:creationId xmlns:p14="http://schemas.microsoft.com/office/powerpoint/2010/main" val="4646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4" name="TextBox 3"/>
          <p:cNvSpPr txBox="1"/>
          <p:nvPr/>
        </p:nvSpPr>
        <p:spPr>
          <a:xfrm>
            <a:off x="6580826" y="2808993"/>
            <a:ext cx="4875855" cy="523220"/>
          </a:xfrm>
          <a:prstGeom prst="rect">
            <a:avLst/>
          </a:prstGeom>
          <a:noFill/>
        </p:spPr>
        <p:txBody>
          <a:bodyPr wrap="square" rtlCol="0">
            <a:spAutoFit/>
          </a:bodyPr>
          <a:lstStyle/>
          <a:p>
            <a:r>
              <a:rPr lang="en-US" sz="2800" dirty="0"/>
              <a:t>4. Documentation</a:t>
            </a:r>
            <a:endParaRPr lang="en-MY" sz="2800" dirty="0"/>
          </a:p>
        </p:txBody>
      </p:sp>
      <p:pic>
        <p:nvPicPr>
          <p:cNvPr id="5" name="Picture 2" descr="http://acaiteria.co.uk/images/yellowarrow.gif"/>
          <p:cNvPicPr>
            <a:picLocks noChangeAspect="1" noChangeArrowheads="1"/>
          </p:cNvPicPr>
          <p:nvPr/>
        </p:nvPicPr>
        <p:blipFill>
          <a:blip r:embed="rId3"/>
          <a:srcRect/>
          <a:stretch>
            <a:fillRect/>
          </a:stretch>
        </p:blipFill>
        <p:spPr bwMode="auto">
          <a:xfrm>
            <a:off x="5758448" y="2526753"/>
            <a:ext cx="750294" cy="750294"/>
          </a:xfrm>
          <a:prstGeom prst="rect">
            <a:avLst/>
          </a:prstGeom>
          <a:noFill/>
        </p:spPr>
      </p:pic>
      <p:grpSp>
        <p:nvGrpSpPr>
          <p:cNvPr id="11" name="Group 10"/>
          <p:cNvGrpSpPr/>
          <p:nvPr/>
        </p:nvGrpSpPr>
        <p:grpSpPr>
          <a:xfrm>
            <a:off x="2495600" y="1484784"/>
            <a:ext cx="3206499" cy="1459874"/>
            <a:chOff x="3107622" y="780366"/>
            <a:chExt cx="2214438" cy="1328663"/>
          </a:xfrm>
          <a:solidFill>
            <a:schemeClr val="bg2">
              <a:lumMod val="50000"/>
            </a:schemeClr>
          </a:solidFill>
          <a:scene3d>
            <a:camera prst="perspectiveRelaxedModerately" zoom="92000"/>
            <a:lightRig rig="balanced" dir="t">
              <a:rot lat="0" lon="0" rev="12700000"/>
            </a:lightRig>
          </a:scene3d>
        </p:grpSpPr>
        <p:sp>
          <p:nvSpPr>
            <p:cNvPr id="12" name="Rounded Rectangle 11"/>
            <p:cNvSpPr/>
            <p:nvPr/>
          </p:nvSpPr>
          <p:spPr>
            <a:xfrm>
              <a:off x="3107622"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3" name="Rounded Rectangle 8"/>
            <p:cNvSpPr/>
            <p:nvPr/>
          </p:nvSpPr>
          <p:spPr>
            <a:xfrm>
              <a:off x="3146537"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Tailoring</a:t>
              </a:r>
              <a:endParaRPr lang="en-MY" sz="3600" b="1" dirty="0">
                <a:solidFill>
                  <a:schemeClr val="tx2">
                    <a:lumMod val="50000"/>
                  </a:schemeClr>
                </a:solidFill>
                <a:latin typeface="+mj-lt"/>
              </a:endParaRPr>
            </a:p>
          </p:txBody>
        </p:sp>
      </p:grpSp>
      <p:sp>
        <p:nvSpPr>
          <p:cNvPr id="3" name="Rectangle 2"/>
          <p:cNvSpPr/>
          <p:nvPr/>
        </p:nvSpPr>
        <p:spPr>
          <a:xfrm>
            <a:off x="6104852" y="3501008"/>
            <a:ext cx="4680520" cy="646331"/>
          </a:xfrm>
          <a:prstGeom prst="rect">
            <a:avLst/>
          </a:prstGeom>
        </p:spPr>
        <p:txBody>
          <a:bodyPr wrap="square">
            <a:spAutoFit/>
          </a:bodyPr>
          <a:lstStyle/>
          <a:p>
            <a:pPr lvl="1"/>
            <a:r>
              <a:rPr lang="en-US" altLang="en-US" dirty="0">
                <a:latin typeface="Arial" charset="0"/>
              </a:rPr>
              <a:t>develop interface modules to integrate different tools</a:t>
            </a:r>
          </a:p>
        </p:txBody>
      </p:sp>
      <p:pic>
        <p:nvPicPr>
          <p:cNvPr id="9" name="Picture 4" descr="http://wp.production.patheos.com/blogs/theanchoress/files/2014/07/man_leaning_on_big_red_question_mark.jpg"/>
          <p:cNvPicPr>
            <a:picLocks noChangeAspect="1" noChangeArrowheads="1"/>
          </p:cNvPicPr>
          <p:nvPr/>
        </p:nvPicPr>
        <p:blipFill>
          <a:blip r:embed="rId4" cstate="screen"/>
          <a:srcRect/>
          <a:stretch>
            <a:fillRect/>
          </a:stretch>
        </p:blipFill>
        <p:spPr bwMode="auto">
          <a:xfrm>
            <a:off x="3575720" y="3753122"/>
            <a:ext cx="1903385" cy="2785441"/>
          </a:xfrm>
          <a:prstGeom prst="rect">
            <a:avLst/>
          </a:prstGeom>
          <a:ln>
            <a:noFill/>
          </a:ln>
          <a:effectLst>
            <a:softEdge rad="112500"/>
          </a:effectLst>
        </p:spPr>
      </p:pic>
      <p:sp>
        <p:nvSpPr>
          <p:cNvPr id="10" name="TextBox 9"/>
          <p:cNvSpPr txBox="1"/>
          <p:nvPr/>
        </p:nvSpPr>
        <p:spPr>
          <a:xfrm>
            <a:off x="5479105" y="5301959"/>
            <a:ext cx="6205553" cy="1200329"/>
          </a:xfrm>
          <a:prstGeom prst="rect">
            <a:avLst/>
          </a:prstGeom>
          <a:noFill/>
        </p:spPr>
        <p:txBody>
          <a:bodyPr wrap="square" rtlCol="0">
            <a:spAutoFit/>
          </a:bodyPr>
          <a:lstStyle/>
          <a:p>
            <a:r>
              <a:rPr lang="en-US" sz="2400" dirty="0">
                <a:latin typeface="Segoe Print" pitchFamily="2" charset="0"/>
              </a:rPr>
              <a:t>How? What?</a:t>
            </a:r>
          </a:p>
          <a:p>
            <a:r>
              <a:rPr lang="en-US" sz="2400" dirty="0">
                <a:latin typeface="Segoe Print" pitchFamily="2" charset="0"/>
              </a:rPr>
              <a:t>Where?</a:t>
            </a:r>
          </a:p>
          <a:p>
            <a:r>
              <a:rPr lang="en-US" sz="2400" dirty="0">
                <a:latin typeface="Segoe Print" pitchFamily="2" charset="0"/>
              </a:rPr>
              <a:t>Who maintain?</a:t>
            </a:r>
            <a:endParaRPr lang="en-MY" sz="2400" dirty="0">
              <a:latin typeface="Segoe Print" pitchFamily="2" charset="0"/>
            </a:endParaRPr>
          </a:p>
        </p:txBody>
      </p:sp>
    </p:spTree>
    <p:extLst>
      <p:ext uri="{BB962C8B-B14F-4D97-AF65-F5344CB8AC3E}">
        <p14:creationId xmlns:p14="http://schemas.microsoft.com/office/powerpoint/2010/main" val="158872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Issues in CASE Life Cycle</a:t>
            </a:r>
          </a:p>
        </p:txBody>
      </p:sp>
      <p:sp>
        <p:nvSpPr>
          <p:cNvPr id="13" name="TextBox 12"/>
          <p:cNvSpPr txBox="1"/>
          <p:nvPr/>
        </p:nvSpPr>
        <p:spPr>
          <a:xfrm>
            <a:off x="1857643" y="2519056"/>
            <a:ext cx="3744224" cy="523220"/>
          </a:xfrm>
          <a:prstGeom prst="rect">
            <a:avLst/>
          </a:prstGeom>
          <a:noFill/>
        </p:spPr>
        <p:txBody>
          <a:bodyPr wrap="square" rtlCol="0">
            <a:spAutoFit/>
          </a:bodyPr>
          <a:lstStyle/>
          <a:p>
            <a:r>
              <a:rPr lang="en-US" sz="2800" dirty="0"/>
              <a:t>1. User Resistance</a:t>
            </a:r>
            <a:endParaRPr lang="en-MY" sz="2800" dirty="0"/>
          </a:p>
        </p:txBody>
      </p:sp>
      <p:sp>
        <p:nvSpPr>
          <p:cNvPr id="14" name="TextBox 13"/>
          <p:cNvSpPr txBox="1"/>
          <p:nvPr/>
        </p:nvSpPr>
        <p:spPr>
          <a:xfrm>
            <a:off x="1857643" y="3212976"/>
            <a:ext cx="3744224" cy="523220"/>
          </a:xfrm>
          <a:prstGeom prst="rect">
            <a:avLst/>
          </a:prstGeom>
          <a:noFill/>
        </p:spPr>
        <p:txBody>
          <a:bodyPr wrap="square" rtlCol="0">
            <a:spAutoFit/>
          </a:bodyPr>
          <a:lstStyle/>
          <a:p>
            <a:r>
              <a:rPr lang="en-US" sz="2800" dirty="0"/>
              <a:t>2. Lack of Training </a:t>
            </a:r>
            <a:endParaRPr lang="en-MY" sz="2800" dirty="0"/>
          </a:p>
        </p:txBody>
      </p:sp>
      <p:sp>
        <p:nvSpPr>
          <p:cNvPr id="15" name="TextBox 14"/>
          <p:cNvSpPr txBox="1"/>
          <p:nvPr/>
        </p:nvSpPr>
        <p:spPr>
          <a:xfrm>
            <a:off x="1857643" y="3985900"/>
            <a:ext cx="6038557" cy="523220"/>
          </a:xfrm>
          <a:prstGeom prst="rect">
            <a:avLst/>
          </a:prstGeom>
          <a:noFill/>
        </p:spPr>
        <p:txBody>
          <a:bodyPr wrap="square" rtlCol="0">
            <a:spAutoFit/>
          </a:bodyPr>
          <a:lstStyle/>
          <a:p>
            <a:r>
              <a:rPr lang="en-US" sz="2800" dirty="0"/>
              <a:t>3. Management Resistance </a:t>
            </a:r>
            <a:endParaRPr lang="en-MY" sz="2800" dirty="0"/>
          </a:p>
        </p:txBody>
      </p:sp>
      <p:grpSp>
        <p:nvGrpSpPr>
          <p:cNvPr id="16" name="Group 15"/>
          <p:cNvGrpSpPr/>
          <p:nvPr/>
        </p:nvGrpSpPr>
        <p:grpSpPr>
          <a:xfrm>
            <a:off x="8290101" y="2486641"/>
            <a:ext cx="3206499" cy="1459874"/>
            <a:chOff x="6207836" y="780366"/>
            <a:chExt cx="2214438" cy="1328663"/>
          </a:xfrm>
          <a:solidFill>
            <a:schemeClr val="bg2">
              <a:lumMod val="50000"/>
            </a:schemeClr>
          </a:solidFill>
          <a:scene3d>
            <a:camera prst="perspectiveRelaxedModerately" zoom="92000"/>
            <a:lightRig rig="balanced" dir="t">
              <a:rot lat="0" lon="0" rev="12700000"/>
            </a:lightRig>
          </a:scene3d>
        </p:grpSpPr>
        <p:sp>
          <p:nvSpPr>
            <p:cNvPr id="17" name="Rounded Rectangle 16"/>
            <p:cNvSpPr/>
            <p:nvPr/>
          </p:nvSpPr>
          <p:spPr>
            <a:xfrm>
              <a:off x="6207836" y="780366"/>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8" name="Rounded Rectangle 12"/>
            <p:cNvSpPr/>
            <p:nvPr/>
          </p:nvSpPr>
          <p:spPr>
            <a:xfrm>
              <a:off x="6246751" y="819281"/>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Introduction</a:t>
              </a:r>
              <a:endParaRPr lang="en-MY" sz="3600" b="1" dirty="0">
                <a:solidFill>
                  <a:schemeClr val="tx2">
                    <a:lumMod val="50000"/>
                  </a:schemeClr>
                </a:solidFill>
                <a:latin typeface="+mj-lt"/>
              </a:endParaRPr>
            </a:p>
          </p:txBody>
        </p:sp>
      </p:grpSp>
      <p:grpSp>
        <p:nvGrpSpPr>
          <p:cNvPr id="19" name="Group 18"/>
          <p:cNvGrpSpPr/>
          <p:nvPr/>
        </p:nvGrpSpPr>
        <p:grpSpPr>
          <a:xfrm>
            <a:off x="9663732" y="3782784"/>
            <a:ext cx="752748" cy="515821"/>
            <a:chOff x="7040465" y="2303899"/>
            <a:chExt cx="549180" cy="469460"/>
          </a:xfrm>
          <a:solidFill>
            <a:srgbClr val="00B050"/>
          </a:solidFill>
          <a:scene3d>
            <a:camera prst="perspectiveRelaxedModerately" zoom="92000"/>
            <a:lightRig rig="balanced" dir="t">
              <a:rot lat="0" lon="0" rev="12700000"/>
            </a:lightRig>
          </a:scene3d>
        </p:grpSpPr>
        <p:sp>
          <p:nvSpPr>
            <p:cNvPr id="20" name="Right Arrow 19"/>
            <p:cNvSpPr/>
            <p:nvPr/>
          </p:nvSpPr>
          <p:spPr>
            <a:xfrm rot="5400000">
              <a:off x="7080325" y="2264039"/>
              <a:ext cx="469460" cy="549180"/>
            </a:xfrm>
            <a:prstGeom prst="rightArrow">
              <a:avLst>
                <a:gd name="adj1" fmla="val 60000"/>
                <a:gd name="adj2" fmla="val 50000"/>
              </a:avLst>
            </a:prstGeom>
            <a:grpFill/>
            <a:sp3d z="-25400" prstMaterial="plastic">
              <a:bevelT w="25400" h="25400"/>
              <a:bevelB w="25400" h="25400"/>
            </a:sp3d>
          </p:spPr>
          <p:style>
            <a:lnRef idx="1">
              <a:schemeClr val="lt1">
                <a:hueOff val="0"/>
                <a:satOff val="0"/>
                <a:lumOff val="0"/>
                <a:alphaOff val="0"/>
              </a:schemeClr>
            </a:lnRef>
            <a:fillRef idx="1">
              <a:schemeClr val="accent4">
                <a:hueOff val="3742489"/>
                <a:satOff val="-20694"/>
                <a:lumOff val="-1765"/>
                <a:alphaOff val="0"/>
              </a:schemeClr>
            </a:fillRef>
            <a:effectRef idx="2">
              <a:schemeClr val="accent4">
                <a:hueOff val="3742489"/>
                <a:satOff val="-20694"/>
                <a:lumOff val="-1765"/>
                <a:alphaOff val="0"/>
              </a:schemeClr>
            </a:effectRef>
            <a:fontRef idx="minor">
              <a:schemeClr val="lt1"/>
            </a:fontRef>
          </p:style>
        </p:sp>
        <p:sp>
          <p:nvSpPr>
            <p:cNvPr id="21" name="Right Arrow 14"/>
            <p:cNvSpPr/>
            <p:nvPr/>
          </p:nvSpPr>
          <p:spPr>
            <a:xfrm>
              <a:off x="7150301" y="2303899"/>
              <a:ext cx="329508" cy="328622"/>
            </a:xfrm>
            <a:prstGeom prst="rect">
              <a:avLst/>
            </a:prstGeom>
            <a:grpFill/>
            <a:sp3d z="-25400">
              <a:bevelT/>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33581">
                <a:lnSpc>
                  <a:spcPct val="90000"/>
                </a:lnSpc>
                <a:spcBef>
                  <a:spcPct val="0"/>
                </a:spcBef>
                <a:spcAft>
                  <a:spcPct val="35000"/>
                </a:spcAft>
              </a:pPr>
              <a:endParaRPr lang="en-MY" sz="2000"/>
            </a:p>
          </p:txBody>
        </p:sp>
      </p:grpSp>
      <p:grpSp>
        <p:nvGrpSpPr>
          <p:cNvPr id="22" name="Group 21"/>
          <p:cNvGrpSpPr/>
          <p:nvPr/>
        </p:nvGrpSpPr>
        <p:grpSpPr>
          <a:xfrm>
            <a:off x="8218093" y="4147902"/>
            <a:ext cx="3206499" cy="1459874"/>
            <a:chOff x="6207836" y="2994804"/>
            <a:chExt cx="2214438" cy="1328663"/>
          </a:xfrm>
          <a:solidFill>
            <a:schemeClr val="bg2">
              <a:lumMod val="50000"/>
            </a:schemeClr>
          </a:solidFill>
          <a:scene3d>
            <a:camera prst="perspectiveRelaxedModerately" zoom="92000"/>
            <a:lightRig rig="balanced" dir="t">
              <a:rot lat="0" lon="0" rev="12700000"/>
            </a:lightRig>
          </a:scene3d>
        </p:grpSpPr>
        <p:sp>
          <p:nvSpPr>
            <p:cNvPr id="23" name="Rounded Rectangle 22"/>
            <p:cNvSpPr/>
            <p:nvPr/>
          </p:nvSpPr>
          <p:spPr>
            <a:xfrm>
              <a:off x="6207836" y="2994804"/>
              <a:ext cx="2214438" cy="1328663"/>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24" name="Rounded Rectangle 16"/>
            <p:cNvSpPr/>
            <p:nvPr/>
          </p:nvSpPr>
          <p:spPr>
            <a:xfrm>
              <a:off x="6246751" y="3033719"/>
              <a:ext cx="2136608" cy="1250833"/>
            </a:xfrm>
            <a:prstGeom prst="rect">
              <a:avLst/>
            </a:prstGeom>
          </p:spPr>
          <p:style>
            <a:lnRef idx="0">
              <a:schemeClr val="accent3"/>
            </a:lnRef>
            <a:fillRef idx="3">
              <a:schemeClr val="accent3"/>
            </a:fillRef>
            <a:effectRef idx="3">
              <a:schemeClr val="accent3"/>
            </a:effectRef>
            <a:fontRef idx="minor">
              <a:schemeClr val="lt1"/>
            </a:fontRef>
          </p:style>
          <p:txBody>
            <a:bodyPr spcFirstLastPara="0" vert="horz" wrap="square" lIns="68598" tIns="68598" rIns="68598" bIns="68598" numCol="1" spcCol="1270" anchor="ctr" anchorCtr="0">
              <a:noAutofit/>
            </a:bodyPr>
            <a:lstStyle/>
            <a:p>
              <a:pPr algn="ctr" defTabSz="800313">
                <a:lnSpc>
                  <a:spcPct val="90000"/>
                </a:lnSpc>
                <a:spcBef>
                  <a:spcPct val="0"/>
                </a:spcBef>
                <a:spcAft>
                  <a:spcPct val="35000"/>
                </a:spcAft>
              </a:pPr>
              <a:r>
                <a:rPr lang="en-US" sz="3600" b="1" dirty="0">
                  <a:solidFill>
                    <a:schemeClr val="tx2">
                      <a:lumMod val="50000"/>
                    </a:schemeClr>
                  </a:solidFill>
                  <a:latin typeface="+mj-lt"/>
                </a:rPr>
                <a:t>Operation</a:t>
              </a:r>
              <a:endParaRPr lang="en-MY" sz="3600" b="1" dirty="0">
                <a:solidFill>
                  <a:schemeClr val="tx2">
                    <a:lumMod val="50000"/>
                  </a:schemeClr>
                </a:solidFill>
                <a:latin typeface="+mj-lt"/>
              </a:endParaRPr>
            </a:p>
          </p:txBody>
        </p:sp>
      </p:grpSp>
    </p:spTree>
    <p:extLst>
      <p:ext uri="{BB962C8B-B14F-4D97-AF65-F5344CB8AC3E}">
        <p14:creationId xmlns:p14="http://schemas.microsoft.com/office/powerpoint/2010/main" val="20401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Exercise</a:t>
            </a:r>
          </a:p>
        </p:txBody>
      </p:sp>
      <p:sp>
        <p:nvSpPr>
          <p:cNvPr id="3" name="Content Placeholder 2"/>
          <p:cNvSpPr>
            <a:spLocks noGrp="1"/>
          </p:cNvSpPr>
          <p:nvPr>
            <p:ph idx="1"/>
          </p:nvPr>
        </p:nvSpPr>
        <p:spPr>
          <a:xfrm>
            <a:off x="330905" y="2204864"/>
            <a:ext cx="11623848" cy="4407768"/>
          </a:xfrm>
        </p:spPr>
        <p:txBody>
          <a:bodyPr>
            <a:normAutofit/>
          </a:bodyPr>
          <a:lstStyle/>
          <a:p>
            <a:pPr marL="0" indent="0">
              <a:buNone/>
            </a:pPr>
            <a:r>
              <a:rPr lang="en-US" dirty="0"/>
              <a:t>A commercial off-the-shelf program </a:t>
            </a:r>
            <a:r>
              <a:rPr lang="en-US" dirty="0" err="1"/>
              <a:t>ZeeB</a:t>
            </a:r>
            <a:r>
              <a:rPr lang="en-US" dirty="0"/>
              <a:t> is purchased by organization BIZ. The program has been examined and qualified to be used in the organization especially due to its comprehensive and free API library. However, some components in </a:t>
            </a:r>
            <a:r>
              <a:rPr lang="en-US" dirty="0" err="1"/>
              <a:t>ZeeB</a:t>
            </a:r>
            <a:r>
              <a:rPr lang="en-US" dirty="0"/>
              <a:t> need to be changed due to integration conflict with other organization’s existing programs. Suggest an adaptation technique (component wrapping) that can be used in this scenario.</a:t>
            </a:r>
            <a:endParaRPr lang="en-MY" dirty="0"/>
          </a:p>
        </p:txBody>
      </p:sp>
    </p:spTree>
    <p:extLst>
      <p:ext uri="{BB962C8B-B14F-4D97-AF65-F5344CB8AC3E}">
        <p14:creationId xmlns:p14="http://schemas.microsoft.com/office/powerpoint/2010/main" val="30318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763000" cy="1154652"/>
          </a:xfrm>
        </p:spPr>
        <p:txBody>
          <a:bodyPr>
            <a:normAutofit/>
          </a:bodyPr>
          <a:lstStyle/>
          <a:p>
            <a:r>
              <a:rPr lang="en-US" dirty="0"/>
              <a:t>CBSE Activities - Component Qualification</a:t>
            </a:r>
          </a:p>
        </p:txBody>
      </p:sp>
      <p:pic>
        <p:nvPicPr>
          <p:cNvPr id="1026" name="Picture 2" descr="http://activerain.trulia.com/image_store/uploads/agents/susanneal/files/Loan-approval-sta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2743201"/>
            <a:ext cx="2819400" cy="22826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35236" y="2895600"/>
            <a:ext cx="5257800" cy="1815882"/>
          </a:xfrm>
          <a:prstGeom prst="rect">
            <a:avLst/>
          </a:prstGeom>
        </p:spPr>
        <p:txBody>
          <a:bodyPr wrap="square">
            <a:spAutoFit/>
          </a:bodyPr>
          <a:lstStyle/>
          <a:p>
            <a:r>
              <a:rPr lang="en-US" sz="2800" dirty="0">
                <a:latin typeface="Century Gothic" pitchFamily="34" charset="0"/>
              </a:rPr>
              <a:t>Use a process of discovery &amp; analysis to </a:t>
            </a:r>
            <a:r>
              <a:rPr lang="en-US" sz="2800" dirty="0">
                <a:solidFill>
                  <a:srgbClr val="C00000"/>
                </a:solidFill>
                <a:latin typeface="Century Gothic" pitchFamily="34" charset="0"/>
              </a:rPr>
              <a:t>qualify each component’s fit </a:t>
            </a:r>
            <a:r>
              <a:rPr lang="en-US" sz="2800" dirty="0">
                <a:latin typeface="Century Gothic" pitchFamily="34" charset="0"/>
              </a:rPr>
              <a:t>in architecture &amp; requirements.</a:t>
            </a:r>
          </a:p>
        </p:txBody>
      </p:sp>
    </p:spTree>
    <p:extLst>
      <p:ext uri="{BB962C8B-B14F-4D97-AF65-F5344CB8AC3E}">
        <p14:creationId xmlns:p14="http://schemas.microsoft.com/office/powerpoint/2010/main" val="1495106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412"/>
            <a:ext cx="8763000" cy="1154652"/>
          </a:xfrm>
        </p:spPr>
        <p:txBody>
          <a:bodyPr>
            <a:normAutofit/>
          </a:bodyPr>
          <a:lstStyle/>
          <a:p>
            <a:r>
              <a:rPr lang="en-US" dirty="0"/>
              <a:t>CBSE Activities - Component Qualification</a:t>
            </a:r>
          </a:p>
        </p:txBody>
      </p:sp>
      <p:pic>
        <p:nvPicPr>
          <p:cNvPr id="1026" name="Picture 2" descr="http://activerain.trulia.com/image_store/uploads/agents/susanneal/files/Loan-approval-stam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743201"/>
            <a:ext cx="2819400" cy="22826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81600" y="1991380"/>
            <a:ext cx="3200400" cy="523220"/>
          </a:xfrm>
          <a:prstGeom prst="rect">
            <a:avLst/>
          </a:prstGeom>
        </p:spPr>
        <p:txBody>
          <a:bodyPr wrap="square">
            <a:spAutoFit/>
          </a:bodyPr>
          <a:lstStyle/>
          <a:p>
            <a:pPr marL="457200" indent="-457200">
              <a:buFont typeface="Wingdings" pitchFamily="2" charset="2"/>
              <a:buChar char="ü"/>
            </a:pPr>
            <a:r>
              <a:rPr lang="en-US" sz="2800" dirty="0">
                <a:latin typeface="Century Gothic" pitchFamily="34" charset="0"/>
              </a:rPr>
              <a:t>Function</a:t>
            </a:r>
          </a:p>
        </p:txBody>
      </p:sp>
      <p:sp>
        <p:nvSpPr>
          <p:cNvPr id="5" name="Rectangle 4"/>
          <p:cNvSpPr/>
          <p:nvPr/>
        </p:nvSpPr>
        <p:spPr>
          <a:xfrm>
            <a:off x="5181600" y="2865135"/>
            <a:ext cx="5257800" cy="523220"/>
          </a:xfrm>
          <a:prstGeom prst="rect">
            <a:avLst/>
          </a:prstGeom>
        </p:spPr>
        <p:txBody>
          <a:bodyPr wrap="square">
            <a:spAutoFit/>
          </a:bodyPr>
          <a:lstStyle/>
          <a:p>
            <a:pPr marL="457200" indent="-457200">
              <a:buFont typeface="Wingdings" pitchFamily="2" charset="2"/>
              <a:buChar char="ü"/>
            </a:pPr>
            <a:r>
              <a:rPr lang="en-US" sz="2800" dirty="0">
                <a:latin typeface="Century Gothic" pitchFamily="34" charset="0"/>
              </a:rPr>
              <a:t>Run-time requirements</a:t>
            </a:r>
          </a:p>
        </p:txBody>
      </p:sp>
      <p:sp>
        <p:nvSpPr>
          <p:cNvPr id="6" name="Rectangle 5"/>
          <p:cNvSpPr/>
          <p:nvPr/>
        </p:nvSpPr>
        <p:spPr>
          <a:xfrm>
            <a:off x="5181600" y="3738890"/>
            <a:ext cx="4419600" cy="523220"/>
          </a:xfrm>
          <a:prstGeom prst="rect">
            <a:avLst/>
          </a:prstGeom>
        </p:spPr>
        <p:txBody>
          <a:bodyPr wrap="square">
            <a:spAutoFit/>
          </a:bodyPr>
          <a:lstStyle/>
          <a:p>
            <a:pPr marL="457200" indent="-457200">
              <a:buFont typeface="Wingdings" pitchFamily="2" charset="2"/>
              <a:buChar char="ü"/>
            </a:pPr>
            <a:r>
              <a:rPr lang="en-US" sz="2800" dirty="0">
                <a:latin typeface="Century Gothic" pitchFamily="34" charset="0"/>
              </a:rPr>
              <a:t>Service requirements</a:t>
            </a:r>
          </a:p>
        </p:txBody>
      </p:sp>
      <p:sp>
        <p:nvSpPr>
          <p:cNvPr id="7" name="Rectangle 6"/>
          <p:cNvSpPr/>
          <p:nvPr/>
        </p:nvSpPr>
        <p:spPr>
          <a:xfrm>
            <a:off x="5181600" y="4612645"/>
            <a:ext cx="4419600" cy="523220"/>
          </a:xfrm>
          <a:prstGeom prst="rect">
            <a:avLst/>
          </a:prstGeom>
        </p:spPr>
        <p:txBody>
          <a:bodyPr wrap="square">
            <a:spAutoFit/>
          </a:bodyPr>
          <a:lstStyle/>
          <a:p>
            <a:pPr marL="457200" indent="-457200">
              <a:buFont typeface="Wingdings" pitchFamily="2" charset="2"/>
              <a:buChar char="ü"/>
            </a:pPr>
            <a:r>
              <a:rPr lang="en-US" sz="2800" dirty="0">
                <a:latin typeface="Century Gothic" pitchFamily="34" charset="0"/>
              </a:rPr>
              <a:t>Exception Handling</a:t>
            </a:r>
          </a:p>
        </p:txBody>
      </p:sp>
      <p:sp>
        <p:nvSpPr>
          <p:cNvPr id="8" name="Rectangle 7"/>
          <p:cNvSpPr/>
          <p:nvPr/>
        </p:nvSpPr>
        <p:spPr>
          <a:xfrm>
            <a:off x="5181600" y="5486400"/>
            <a:ext cx="4419600" cy="523220"/>
          </a:xfrm>
          <a:prstGeom prst="rect">
            <a:avLst/>
          </a:prstGeom>
        </p:spPr>
        <p:txBody>
          <a:bodyPr wrap="square">
            <a:spAutoFit/>
          </a:bodyPr>
          <a:lstStyle/>
          <a:p>
            <a:pPr marL="457200" indent="-457200">
              <a:buFont typeface="Wingdings" pitchFamily="2" charset="2"/>
              <a:buChar char="ü"/>
            </a:pPr>
            <a:r>
              <a:rPr lang="en-US" sz="2800" dirty="0">
                <a:latin typeface="Century Gothic" pitchFamily="34" charset="0"/>
              </a:rPr>
              <a:t>Security Features</a:t>
            </a:r>
          </a:p>
        </p:txBody>
      </p:sp>
      <p:sp>
        <p:nvSpPr>
          <p:cNvPr id="9" name="TextBox 8"/>
          <p:cNvSpPr txBox="1"/>
          <p:nvPr/>
        </p:nvSpPr>
        <p:spPr>
          <a:xfrm>
            <a:off x="1752600" y="5037238"/>
            <a:ext cx="3695328" cy="369332"/>
          </a:xfrm>
          <a:prstGeom prst="rect">
            <a:avLst/>
          </a:prstGeom>
          <a:noFill/>
        </p:spPr>
        <p:txBody>
          <a:bodyPr wrap="square" rtlCol="0">
            <a:spAutoFit/>
          </a:bodyPr>
          <a:lstStyle/>
          <a:p>
            <a:r>
              <a:rPr lang="en-GB" dirty="0"/>
              <a:t>Factors to consider a component</a:t>
            </a:r>
          </a:p>
        </p:txBody>
      </p:sp>
    </p:spTree>
    <p:extLst>
      <p:ext uri="{BB962C8B-B14F-4D97-AF65-F5344CB8AC3E}">
        <p14:creationId xmlns:p14="http://schemas.microsoft.com/office/powerpoint/2010/main" val="35918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theme/theme1.xml><?xml version="1.0" encoding="utf-8"?>
<a:theme xmlns:a="http://schemas.openxmlformats.org/drawingml/2006/main" name="PresentationPro_CubeComponentsVide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6FAB62E-0946-4694-9CA1-09C934573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PresentationPro_CubeComponentsVideo</Template>
  <TotalTime>394</TotalTime>
  <Words>3203</Words>
  <Application>Microsoft Office PowerPoint</Application>
  <PresentationFormat>Widescreen</PresentationFormat>
  <Paragraphs>476</Paragraphs>
  <Slides>75</Slides>
  <Notes>28</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Berlin Sans FB</vt:lpstr>
      <vt:lpstr>Calibri</vt:lpstr>
      <vt:lpstr>Century Gothic</vt:lpstr>
      <vt:lpstr>Comic Sans MS</vt:lpstr>
      <vt:lpstr>Helonia</vt:lpstr>
      <vt:lpstr>Segoe Print</vt:lpstr>
      <vt:lpstr>Tahoma</vt:lpstr>
      <vt:lpstr>Wingdings</vt:lpstr>
      <vt:lpstr>PresentationPro_CubeComponentsVideo</vt:lpstr>
      <vt:lpstr>Component-Based Software Engineering (CBSE) &amp; Computer-Aided Software Engineering (CASE)</vt:lpstr>
      <vt:lpstr>Lesson Objectives </vt:lpstr>
      <vt:lpstr>Introduction</vt:lpstr>
      <vt:lpstr>Introduction </vt:lpstr>
      <vt:lpstr>Introduction</vt:lpstr>
      <vt:lpstr>4 Activities in CBSE</vt:lpstr>
      <vt:lpstr>CBSE Activities</vt:lpstr>
      <vt:lpstr>CBSE Activities - Component Qualification</vt:lpstr>
      <vt:lpstr>CBSE Activities - Component Qualification</vt:lpstr>
      <vt:lpstr>CBSE Activities - Component Adaptation</vt:lpstr>
      <vt:lpstr>CBSE Activities - Component Adaptation</vt:lpstr>
      <vt:lpstr>CBSE Activities - Component Adaptation</vt:lpstr>
      <vt:lpstr>CBSE Activities - Component Adaptation</vt:lpstr>
      <vt:lpstr>CBSE Activities  – Component Adaptation </vt:lpstr>
      <vt:lpstr>CBSE Activities - Component Composition</vt:lpstr>
      <vt:lpstr>CBSE Activities - Component Update</vt:lpstr>
      <vt:lpstr>Benefits &amp; Obstacles of CBSE</vt:lpstr>
      <vt:lpstr>Evaluation – Benefits of CBSE</vt:lpstr>
      <vt:lpstr>Evaluation – Benefits of CBSE</vt:lpstr>
      <vt:lpstr>Evaluation – Benefits of CBSE</vt:lpstr>
      <vt:lpstr>Evaluation – Obstacles of CBSE</vt:lpstr>
      <vt:lpstr>Evaluation – Obstacles of CBSE</vt:lpstr>
      <vt:lpstr>Evaluation – Obstacles of CBSE</vt:lpstr>
      <vt:lpstr>Evaluation – Obstacles of CBSE</vt:lpstr>
      <vt:lpstr>Revision</vt:lpstr>
      <vt:lpstr>Computer-Aided Software Engineering (CASE) Technology</vt:lpstr>
      <vt:lpstr>CASE Technology</vt:lpstr>
      <vt:lpstr>CASE Technology</vt:lpstr>
      <vt:lpstr>CASE Technology</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Functional Classification of CASE</vt:lpstr>
      <vt:lpstr>Other Classification of CASE</vt:lpstr>
      <vt:lpstr>Other Classification of CASE</vt:lpstr>
      <vt:lpstr>Other Classification of CASE</vt:lpstr>
      <vt:lpstr>Other Classification of CASE</vt:lpstr>
      <vt:lpstr>CASE Life Cycle</vt:lpstr>
      <vt:lpstr>CASE Life Cycle</vt:lpstr>
      <vt:lpstr>CASE Life Cycle</vt:lpstr>
      <vt:lpstr>CASE Life Cycle</vt:lpstr>
      <vt:lpstr>Issues in CASE Life Cycle</vt:lpstr>
      <vt:lpstr>Issues in CASE Life Cycle</vt:lpstr>
      <vt:lpstr>Issues in CASE Life Cycle</vt:lpstr>
      <vt:lpstr>Issues in CASE Life Cycle</vt:lpstr>
      <vt:lpstr>Issues in CASE Life Cycle</vt:lpstr>
      <vt:lpstr>Issues in CASE Life Cycle</vt:lpstr>
      <vt:lpstr>Issues in CASE Life Cycle</vt:lpstr>
      <vt:lpstr>Issues in CASE Life Cycle</vt:lpstr>
      <vt:lpstr>Issues in CASE Life Cycle</vt:lpstr>
      <vt:lpstr>Issues in CASE Life Cycle</vt:lpstr>
      <vt:lpstr>Issues in CASE Life Cycle</vt:lpstr>
      <vt:lpstr>Issues in CASE Life Cycle</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Component-Based Software Engineering (CBSE)</dc:title>
  <dc:creator>Tarc</dc:creator>
  <dc:description>2010 animated clouds powerpoint template from presentationpro.com</dc:description>
  <cp:lastModifiedBy>THANABAL A/L NAVAMANI</cp:lastModifiedBy>
  <cp:revision>40</cp:revision>
  <dcterms:created xsi:type="dcterms:W3CDTF">2014-12-12T05:16:16Z</dcterms:created>
  <dcterms:modified xsi:type="dcterms:W3CDTF">2023-07-01T06:13:20Z</dcterms:modified>
  <cp:category>2010 business</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TC018813569991</vt:lpwstr>
  </property>
</Properties>
</file>